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ere" id="{866ed3dc-1073-5eb6-d473-7b38ce94e3e2}">
          <p14:sldIdLst>
            <p14:sldId id="256"/>
            <p14:sldId id="257"/>
            <p14:sldId id="258"/>
            <p14:sldId id="259"/>
            <p14:sldId id="260"/>
          </p14:sldIdLst>
        </p14:section>
        <p14:section name="Cadru teoretic" id="{a75f39c7-7fd0-cfca-b4ab-15233c4be466}">
          <p14:sldIdLst>
            <p14:sldId id="261"/>
            <p14:sldId id="262"/>
          </p14:sldIdLst>
        </p14:section>
        <p14:section name="Cercetare" id="{0022e30d-1bf7-8325-bf24-9730bfbdb0d7}">
          <p14:sldIdLst>
            <p14:sldId id="263"/>
          </p14:sldIdLst>
        </p14:section>
        <p14:section name="Rezultate" id="{016ccd2a-e8fa-7513-e7e2-1509ddd5fcaa}">
          <p14:sldIdLst>
            <p14:sldId id="264"/>
            <p14:sldId id="265"/>
            <p14:sldId id="266"/>
            <p14:sldId id="267"/>
          </p14:sldIdLst>
        </p14:section>
        <p14:section name="Final" id="{0779afdb-4761-020c-05bd-cf990c470f40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[Serie]</c:v>
                </c:pt>
              </c:strCache>
            </c:strRef>
          </c:tx>
          <c:spPr>
            <a:solidFill>
              <a:srgbClr val="4B7A5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16233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[Categoria A]</c:v>
                  </c:pt>
                  <c:pt idx="1">
                    <c:v>[Categoria B]</c:v>
                  </c:pt>
                  <c:pt idx="2">
                    <c:v>[Categoria C]</c:v>
                  </c:pt>
                  <c:pt idx="3">
                    <c:v>[Categoria D]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31</c:v>
                </c:pt>
                <c:pt idx="2">
                  <c:v>18</c:v>
                </c:pt>
                <c:pt idx="3">
                  <c:v>9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400" u="none">
                  <a:solidFill>
                    <a:srgbClr val="16233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4A526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26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[Serie]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B7A5E"/>
              </a:solidFill>
              <a:effectLst/>
            </c:spPr>
          </c:dPt>
          <c:dPt>
            <c:idx val="1"/>
            <c:bubble3D val="0"/>
            <c:spPr>
              <a:solidFill>
                <a:srgbClr val="16233F"/>
              </a:solidFill>
              <a:effectLst/>
            </c:spPr>
          </c:dPt>
          <c:dPt>
            <c:idx val="2"/>
            <c:bubble3D val="0"/>
            <c:spPr>
              <a:solidFill>
                <a:srgbClr val="9CC3A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[Răspuns 1]</c:v>
                </c:pt>
                <c:pt idx="1">
                  <c:v>[Răspuns 2]</c:v>
                </c:pt>
                <c:pt idx="2">
                  <c:v>[Răspuns 3]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30</c:v>
                </c:pt>
                <c:pt idx="2">
                  <c:v>15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4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titlu. Prezintă-te scurt și spune titlul lucrării. Model gratuit oferit de licenta-disertatie-romania.com. Șterge notele de ghid înainte de susținere.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Anunță pe scurt ce urmează. Nu citi fiecare punct; câteva secunde sunt suficiente.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tema contează: pentru domeniu, pentru practică, sau ce lipsește în cercetările existente. Aproximativ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Scopul într-o frază, apoi 3 obiective formulate cu verbe de acțiune. Ghid: licenta-disertatie-romania.com/blog/ipoteze-obiective-lucrare-licenta/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ipotezele rar și clar; le vei relua pe slide-ul de verificare a ipotezelor. Lucrările teoretice pot avea întrebări de cercetare în loc de ipoteze.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Doar conceptele de care ai nevoie pentru cercetare, cu 1-2 autori de referință. Fără paragrafe lungi pe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schemă a relațiilor pe care le verifici: ce influențează ce. Poți înlocui schema cu modelul teoretic din lucrare.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Cum ai lucrat: tipul cercetării, instrumentul, cine sunt participanții și când ai colectat datele. Comisia întreabă des despre eșantion.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Pune concluzia direct în titlul slide-ului (de exemplu: Produsele cu multe recenzii sunt preferate). Un grafic pe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Folosește diagrama circulară doar pentru părți ale unui întreg (procente care însumează 100%).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 simplu, cu cel mult 4-5 rânduri. Rotunjește valorile și explică semnificația lor, nu citi fiecare număr.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cifre care rezumă rezultatele, de reținut pentru comisie.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Pentru fiecare ipoteză: confirmată sau nu. O ipoteză neconfirmată este un rezultat valid; explică pe scurt de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scopului din slide-ul 4 și oferă recomandări care decurg din rezultate. Ghid: licenta-disertatie-romania.com/blog/concluzii-lucrare-licenta/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Lasă acest slide afișat în timpul întrebărilor comisiei. Poți șterge rândul cu sursa modelului. Ai nevoie de o verificare finală a lucrării înainte de susținere? Scrie-ne pe WhatsApp: +40 767 030 386 (licenta-disertatie-romania.com).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78638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78638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INU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[Titlul lucrării de licență]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Absolvent: [Numele și prenumele]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Coordonator științific: [Titlul didactic, numele]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[Universitatea, facultatea] · [Anul]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Cuprins</a:t>
            </a:r>
            <a:endParaRPr lang="en-US" sz="3200" dirty="0"/>
          </a:p>
        </p:txBody>
      </p:sp>
      <p:sp>
        <p:nvSpPr>
          <p:cNvPr id="3" name="cuprins-nr-1"/>
          <p:cNvSpPr/>
          <p:nvPr/>
        </p:nvSpPr>
        <p:spPr>
          <a:xfrm>
            <a:off x="548640" y="14356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37160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Motivația și obiectivele</a:t>
            </a:r>
            <a:endParaRPr lang="en-US" sz="2400" dirty="0"/>
          </a:p>
        </p:txBody>
      </p:sp>
      <p:sp>
        <p:nvSpPr>
          <p:cNvPr id="6" name="cuprins-nr-2"/>
          <p:cNvSpPr/>
          <p:nvPr/>
        </p:nvSpPr>
        <p:spPr>
          <a:xfrm>
            <a:off x="548640" y="248716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487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42316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400" dirty="0"/>
          </a:p>
        </p:txBody>
      </p:sp>
      <p:sp>
        <p:nvSpPr>
          <p:cNvPr id="9" name="cuprins-nr-3"/>
          <p:cNvSpPr/>
          <p:nvPr/>
        </p:nvSpPr>
        <p:spPr>
          <a:xfrm>
            <a:off x="548640" y="353872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538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4747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cercetării</a:t>
            </a:r>
            <a:endParaRPr lang="en-US" sz="2400" dirty="0"/>
          </a:p>
        </p:txBody>
      </p:sp>
      <p:sp>
        <p:nvSpPr>
          <p:cNvPr id="12" name="cuprins-nr-4"/>
          <p:cNvSpPr/>
          <p:nvPr/>
        </p:nvSpPr>
        <p:spPr>
          <a:xfrm>
            <a:off x="4663440" y="14356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6344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394960" y="137160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</a:t>
            </a:r>
            <a:endParaRPr lang="en-US" sz="2400" dirty="0"/>
          </a:p>
        </p:txBody>
      </p:sp>
      <p:sp>
        <p:nvSpPr>
          <p:cNvPr id="15" name="cuprins-nr-5"/>
          <p:cNvSpPr/>
          <p:nvPr/>
        </p:nvSpPr>
        <p:spPr>
          <a:xfrm>
            <a:off x="4663440" y="248716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63440" y="2487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242316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De ce această temă</a:t>
            </a:r>
            <a:endParaRPr lang="en-US" sz="3200" dirty="0"/>
          </a:p>
        </p:txBody>
      </p:sp>
      <p:sp>
        <p:nvSpPr>
          <p:cNvPr id="3" name="problema"/>
          <p:cNvSpPr/>
          <p:nvPr/>
        </p:nvSpPr>
        <p:spPr>
          <a:xfrm>
            <a:off x="548640" y="1280160"/>
            <a:ext cx="374904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3200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[Problema sau fenomenul studiat, într-o frază clară]</a:t>
            </a:r>
            <a:endParaRPr lang="en-US" sz="2400" dirty="0"/>
          </a:p>
        </p:txBody>
      </p:sp>
      <p:sp>
        <p:nvSpPr>
          <p:cNvPr id="6" name="argument-1"/>
          <p:cNvSpPr/>
          <p:nvPr/>
        </p:nvSpPr>
        <p:spPr>
          <a:xfrm>
            <a:off x="4663440" y="13716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66344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394960" y="132588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[Argument 1: relevanța pentru domeniu]</a:t>
            </a:r>
            <a:endParaRPr lang="en-US" sz="2000" dirty="0"/>
          </a:p>
        </p:txBody>
      </p:sp>
      <p:sp>
        <p:nvSpPr>
          <p:cNvPr id="9" name="argument-2"/>
          <p:cNvSpPr/>
          <p:nvPr/>
        </p:nvSpPr>
        <p:spPr>
          <a:xfrm>
            <a:off x="4663440" y="24231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63440" y="2423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39496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[Argument 2: o lipsă în cercetări]</a:t>
            </a:r>
            <a:endParaRPr lang="en-US" sz="2000" dirty="0"/>
          </a:p>
        </p:txBody>
      </p:sp>
      <p:sp>
        <p:nvSpPr>
          <p:cNvPr id="12" name="argument-3"/>
          <p:cNvSpPr/>
          <p:nvPr/>
        </p:nvSpPr>
        <p:spPr>
          <a:xfrm>
            <a:off x="4663440" y="34747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6344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394960" y="34290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[Argument 3: aplicabilitate practică]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Scop și obiective</a:t>
            </a:r>
            <a:endParaRPr lang="en-US" sz="3200" dirty="0"/>
          </a:p>
        </p:txBody>
      </p:sp>
      <p:sp>
        <p:nvSpPr>
          <p:cNvPr id="3" name="scop"/>
          <p:cNvSpPr/>
          <p:nvPr/>
        </p:nvSpPr>
        <p:spPr>
          <a:xfrm>
            <a:off x="548640" y="1234440"/>
            <a:ext cx="8046720" cy="960120"/>
          </a:xfrm>
          <a:prstGeom prst="roundRect">
            <a:avLst>
              <a:gd name="adj" fmla="val 11429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280160"/>
            <a:ext cx="7498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Scop: [ce urmărește lucrarea, într-o singură frază]</a:t>
            </a:r>
            <a:endParaRPr lang="en-US" sz="2400" dirty="0"/>
          </a:p>
        </p:txBody>
      </p:sp>
      <p:sp>
        <p:nvSpPr>
          <p:cNvPr id="5" name="obiectiv-1"/>
          <p:cNvSpPr/>
          <p:nvPr/>
        </p:nvSpPr>
        <p:spPr>
          <a:xfrm>
            <a:off x="548640" y="2468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obiectiv-nr-1"/>
          <p:cNvSpPr/>
          <p:nvPr/>
        </p:nvSpPr>
        <p:spPr>
          <a:xfrm>
            <a:off x="777240" y="26517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3375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[Obiectiv 1: a identifica …]</a:t>
            </a:r>
            <a:endParaRPr lang="en-US" sz="2000" dirty="0"/>
          </a:p>
        </p:txBody>
      </p:sp>
      <p:sp>
        <p:nvSpPr>
          <p:cNvPr id="9" name="obiectiv-2"/>
          <p:cNvSpPr/>
          <p:nvPr/>
        </p:nvSpPr>
        <p:spPr>
          <a:xfrm>
            <a:off x="3291840" y="2468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obiectiv-nr-2"/>
          <p:cNvSpPr/>
          <p:nvPr/>
        </p:nvSpPr>
        <p:spPr>
          <a:xfrm>
            <a:off x="3520440" y="26517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33375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[Obiectiv 2: a analiza …]</a:t>
            </a:r>
            <a:endParaRPr lang="en-US" sz="2000" dirty="0"/>
          </a:p>
        </p:txBody>
      </p:sp>
      <p:sp>
        <p:nvSpPr>
          <p:cNvPr id="13" name="obiectiv-3"/>
          <p:cNvSpPr/>
          <p:nvPr/>
        </p:nvSpPr>
        <p:spPr>
          <a:xfrm>
            <a:off x="6035040" y="2468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obiectiv-nr-3"/>
          <p:cNvSpPr/>
          <p:nvPr/>
        </p:nvSpPr>
        <p:spPr>
          <a:xfrm>
            <a:off x="6263640" y="26517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33375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[Obiectiv 3: a propune …]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Ipotezele cercetării</a:t>
            </a:r>
            <a:endParaRPr lang="en-US" sz="3200" dirty="0"/>
          </a:p>
        </p:txBody>
      </p:sp>
      <p:sp>
        <p:nvSpPr>
          <p:cNvPr id="3" name="ipoteza-1"/>
          <p:cNvSpPr/>
          <p:nvPr/>
        </p:nvSpPr>
        <p:spPr>
          <a:xfrm>
            <a:off x="548640" y="123444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23444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123444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1: o afirmație care poate fi verificată cu datele tale]</a:t>
            </a:r>
            <a:endParaRPr lang="en-US" sz="2200" dirty="0"/>
          </a:p>
        </p:txBody>
      </p:sp>
      <p:sp>
        <p:nvSpPr>
          <p:cNvPr id="6" name="ipoteza-2"/>
          <p:cNvSpPr/>
          <p:nvPr/>
        </p:nvSpPr>
        <p:spPr>
          <a:xfrm>
            <a:off x="548640" y="233172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33172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H2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233172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2: o afirmație care poate fi verificată cu datele tale]</a:t>
            </a:r>
            <a:endParaRPr lang="en-US" sz="2200" dirty="0"/>
          </a:p>
        </p:txBody>
      </p:sp>
      <p:sp>
        <p:nvSpPr>
          <p:cNvPr id="9" name="ipoteza-3"/>
          <p:cNvSpPr/>
          <p:nvPr/>
        </p:nvSpPr>
        <p:spPr>
          <a:xfrm>
            <a:off x="548640" y="342900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42900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H3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1645920" y="342900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3: o afirmație care poate fi verificată cu datele tale]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Concepte cheie</a:t>
            </a:r>
            <a:endParaRPr lang="en-US" sz="3200" dirty="0"/>
          </a:p>
        </p:txBody>
      </p:sp>
      <p:sp>
        <p:nvSpPr>
          <p:cNvPr id="3" name="concept-1"/>
          <p:cNvSpPr/>
          <p:nvPr/>
        </p:nvSpPr>
        <p:spPr>
          <a:xfrm>
            <a:off x="548640" y="1280160"/>
            <a:ext cx="2560320" cy="32004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[Concept 1]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0312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[Definiția pe scurt]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[Autor, An]</a:t>
            </a:r>
            <a:endParaRPr lang="en-US" sz="1600" dirty="0"/>
          </a:p>
        </p:txBody>
      </p:sp>
      <p:sp>
        <p:nvSpPr>
          <p:cNvPr id="7" name="concept-2"/>
          <p:cNvSpPr/>
          <p:nvPr/>
        </p:nvSpPr>
        <p:spPr>
          <a:xfrm>
            <a:off x="3291840" y="1280160"/>
            <a:ext cx="2560320" cy="32004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0440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[Concept 2]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0312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[Definiția pe scurt]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[Autor, An]</a:t>
            </a:r>
            <a:endParaRPr lang="en-US" sz="1600" dirty="0"/>
          </a:p>
        </p:txBody>
      </p:sp>
      <p:sp>
        <p:nvSpPr>
          <p:cNvPr id="11" name="concept-3"/>
          <p:cNvSpPr/>
          <p:nvPr/>
        </p:nvSpPr>
        <p:spPr>
          <a:xfrm>
            <a:off x="6035040" y="1280160"/>
            <a:ext cx="2560320" cy="32004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63640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[Concept 3]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0312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[Definiția pe scurt]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[Autor, An]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Modelul cercetării</a:t>
            </a:r>
            <a:endParaRPr lang="en-US" sz="3200" dirty="0"/>
          </a:p>
        </p:txBody>
      </p:sp>
      <p:sp>
        <p:nvSpPr>
          <p:cNvPr id="3" name="x1"/>
          <p:cNvSpPr/>
          <p:nvPr/>
        </p:nvSpPr>
        <p:spPr>
          <a:xfrm>
            <a:off x="548640" y="1371600"/>
            <a:ext cx="237744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377440" cy="10058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[Variabila X1]</a:t>
            </a:r>
            <a:endParaRPr lang="en-US" sz="2000" dirty="0"/>
          </a:p>
        </p:txBody>
      </p:sp>
      <p:sp>
        <p:nvSpPr>
          <p:cNvPr id="5" name="x2"/>
          <p:cNvSpPr/>
          <p:nvPr/>
        </p:nvSpPr>
        <p:spPr>
          <a:xfrm>
            <a:off x="548640" y="3017520"/>
            <a:ext cx="237744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3017520"/>
            <a:ext cx="2377440" cy="10058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[Variabila X2]</a:t>
            </a:r>
            <a:endParaRPr lang="en-US" sz="2000" dirty="0"/>
          </a:p>
        </p:txBody>
      </p:sp>
      <p:sp>
        <p:nvSpPr>
          <p:cNvPr id="7" name="y"/>
          <p:cNvSpPr/>
          <p:nvPr/>
        </p:nvSpPr>
        <p:spPr>
          <a:xfrm>
            <a:off x="6217920" y="2194560"/>
            <a:ext cx="237744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217920" y="2194560"/>
            <a:ext cx="2377440" cy="10058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[Variabila Y]</a:t>
            </a:r>
            <a:endParaRPr lang="en-US" sz="2000" dirty="0"/>
          </a:p>
        </p:txBody>
      </p:sp>
      <p:sp>
        <p:nvSpPr>
          <p:cNvPr id="9" name="sageata-1"/>
          <p:cNvSpPr/>
          <p:nvPr/>
        </p:nvSpPr>
        <p:spPr>
          <a:xfrm>
            <a:off x="3017520" y="1874520"/>
            <a:ext cx="3108960" cy="77724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0" name="sageata-2"/>
          <p:cNvSpPr/>
          <p:nvPr/>
        </p:nvSpPr>
        <p:spPr>
          <a:xfrm flipV="1">
            <a:off x="3017520" y="2743200"/>
            <a:ext cx="3108960" cy="77724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4206240" y="1783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206240" y="32461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Metodologia cercetării</a:t>
            </a:r>
            <a:endParaRPr lang="en-US" sz="3200" dirty="0"/>
          </a:p>
        </p:txBody>
      </p:sp>
      <p:sp>
        <p:nvSpPr>
          <p:cNvPr id="3" name="metoda-1"/>
          <p:cNvSpPr/>
          <p:nvPr/>
        </p:nvSpPr>
        <p:spPr>
          <a:xfrm>
            <a:off x="548640" y="1280160"/>
            <a:ext cx="39319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de cercetare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[Cantitativă / calitativă / mixtă]</a:t>
            </a:r>
            <a:endParaRPr lang="en-US" sz="2400" dirty="0"/>
          </a:p>
        </p:txBody>
      </p:sp>
      <p:sp>
        <p:nvSpPr>
          <p:cNvPr id="6" name="metoda-2"/>
          <p:cNvSpPr/>
          <p:nvPr/>
        </p:nvSpPr>
        <p:spPr>
          <a:xfrm>
            <a:off x="4663440" y="1280160"/>
            <a:ext cx="39319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4630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202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[Chestionar / interviu / test]</a:t>
            </a:r>
            <a:endParaRPr lang="en-US" sz="2400" dirty="0"/>
          </a:p>
        </p:txBody>
      </p:sp>
      <p:sp>
        <p:nvSpPr>
          <p:cNvPr id="9" name="metoda-3"/>
          <p:cNvSpPr/>
          <p:nvPr/>
        </p:nvSpPr>
        <p:spPr>
          <a:xfrm>
            <a:off x="548640" y="2926080"/>
            <a:ext cx="39319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1089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Participanți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56616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 = …, cine sunt]</a:t>
            </a:r>
            <a:endParaRPr lang="en-US" sz="2400" dirty="0"/>
          </a:p>
        </p:txBody>
      </p:sp>
      <p:sp>
        <p:nvSpPr>
          <p:cNvPr id="12" name="metoda-4"/>
          <p:cNvSpPr/>
          <p:nvPr/>
        </p:nvSpPr>
        <p:spPr>
          <a:xfrm>
            <a:off x="4663440" y="2926080"/>
            <a:ext cx="39319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31089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Perioada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356616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[Luna – luna, anul]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[Concluzia graficului, ca titlu]</a:t>
            </a:r>
            <a:endParaRPr lang="en-US" sz="3200" dirty="0"/>
          </a:p>
        </p:txBody>
      </p:sp>
      <p:graphicFrame>
        <p:nvGraphicFramePr>
          <p:cNvPr id="3" name="grafic-rezultate-1" descr=""/>
          <p:cNvGraphicFramePr/>
          <p:nvPr/>
        </p:nvGraphicFramePr>
        <p:xfrm>
          <a:off x="548640" y="118872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terpretare-1"/>
          <p:cNvSpPr/>
          <p:nvPr/>
        </p:nvSpPr>
        <p:spPr>
          <a:xfrm>
            <a:off x="6309360" y="1188720"/>
            <a:ext cx="2286000" cy="347472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492240" y="1371600"/>
            <a:ext cx="19202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[Ce arată graficul, în 1–2 fraze]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exemplu: înlocuiește-le cu rezultatele tale (click dreapta pe grafic → Editare date).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[A doua concluzie, ca titlu]</a:t>
            </a:r>
            <a:endParaRPr lang="en-US" sz="3200" dirty="0"/>
          </a:p>
        </p:txBody>
      </p:sp>
      <p:graphicFrame>
        <p:nvGraphicFramePr>
          <p:cNvPr id="3" name="grafic-rezultate-2" descr=""/>
          <p:cNvGraphicFramePr/>
          <p:nvPr/>
        </p:nvGraphicFramePr>
        <p:xfrm>
          <a:off x="548640" y="1188720"/>
          <a:ext cx="42062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terpretare-2"/>
          <p:cNvSpPr/>
          <p:nvPr/>
        </p:nvSpPr>
        <p:spPr>
          <a:xfrm>
            <a:off x="5120640" y="1188720"/>
            <a:ext cx="3474720" cy="34747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349240" y="1371600"/>
            <a:ext cx="3017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[Interpretarea rezultatului și legătura cu ipoteza]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exemplu: înlocuiește-le cu rezultatele tale.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[Rezultatul testului statistic]</a:t>
            </a:r>
            <a:endParaRPr lang="en-US" sz="3200" dirty="0"/>
          </a:p>
        </p:txBody>
      </p:sp>
      <p:graphicFrame>
        <p:nvGraphicFramePr>
          <p:cNvPr id="12" name="tabel-rezultat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804672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828800"/>
                <a:gridCol w="1828800"/>
                <a:gridCol w="14630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Variabila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Grupul 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Grupul B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33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[Variabila 1]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[Variabila 2]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[Variabila 3]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= 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[…]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D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39776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 frază: ce înseamnă rezultatul, nu doar cifrele]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Rezultatele principale, pe scurt</a:t>
            </a:r>
            <a:endParaRPr lang="en-US" sz="3200" dirty="0"/>
          </a:p>
        </p:txBody>
      </p:sp>
      <p:sp>
        <p:nvSpPr>
          <p:cNvPr id="3" name="cifra-1"/>
          <p:cNvSpPr/>
          <p:nvPr/>
        </p:nvSpPr>
        <p:spPr>
          <a:xfrm>
            <a:off x="548640" y="132588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[X]%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9260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[Ce reprezintă cifra]</a:t>
            </a:r>
            <a:endParaRPr lang="en-US" sz="2000" dirty="0"/>
          </a:p>
        </p:txBody>
      </p:sp>
      <p:sp>
        <p:nvSpPr>
          <p:cNvPr id="6" name="cifra-2"/>
          <p:cNvSpPr/>
          <p:nvPr/>
        </p:nvSpPr>
        <p:spPr>
          <a:xfrm>
            <a:off x="3291840" y="132588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74720" y="16002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[N]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9260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[Ce reprezintă cifra]</a:t>
            </a:r>
            <a:endParaRPr lang="en-US" sz="2000" dirty="0"/>
          </a:p>
        </p:txBody>
      </p:sp>
      <p:sp>
        <p:nvSpPr>
          <p:cNvPr id="9" name="cifra-3"/>
          <p:cNvSpPr/>
          <p:nvPr/>
        </p:nvSpPr>
        <p:spPr>
          <a:xfrm>
            <a:off x="6035040" y="132588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6002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[X]%</a:t>
            </a:r>
            <a:endParaRPr lang="en-US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29260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[Ce reprezintă cifra]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Verificarea ipotezelor</a:t>
            </a:r>
            <a:endParaRPr lang="en-US" sz="3200" dirty="0"/>
          </a:p>
        </p:txBody>
      </p:sp>
      <p:sp>
        <p:nvSpPr>
          <p:cNvPr id="3" name="verificare-1"/>
          <p:cNvSpPr/>
          <p:nvPr/>
        </p:nvSpPr>
        <p:spPr>
          <a:xfrm>
            <a:off x="548640" y="123444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23444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12344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1, pe scurt]</a:t>
            </a:r>
            <a:endParaRPr lang="en-US" sz="2200" dirty="0"/>
          </a:p>
        </p:txBody>
      </p:sp>
      <p:sp>
        <p:nvSpPr>
          <p:cNvPr id="6" name="status-1"/>
          <p:cNvSpPr/>
          <p:nvPr/>
        </p:nvSpPr>
        <p:spPr>
          <a:xfrm>
            <a:off x="6035040" y="1435608"/>
            <a:ext cx="2377440" cy="51206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035040" y="143560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[Confirmată]</a:t>
            </a:r>
            <a:endParaRPr lang="en-US" sz="1600" dirty="0"/>
          </a:p>
        </p:txBody>
      </p:sp>
      <p:sp>
        <p:nvSpPr>
          <p:cNvPr id="8" name="verificare-2"/>
          <p:cNvSpPr/>
          <p:nvPr/>
        </p:nvSpPr>
        <p:spPr>
          <a:xfrm>
            <a:off x="548640" y="233172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33172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45920" y="23317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2, pe scurt]</a:t>
            </a:r>
            <a:endParaRPr lang="en-US" sz="2200" dirty="0"/>
          </a:p>
        </p:txBody>
      </p:sp>
      <p:sp>
        <p:nvSpPr>
          <p:cNvPr id="11" name="status-2"/>
          <p:cNvSpPr/>
          <p:nvPr/>
        </p:nvSpPr>
        <p:spPr>
          <a:xfrm>
            <a:off x="6035040" y="2532888"/>
            <a:ext cx="2377440" cy="51206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035040" y="253288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[Confirmată parțial]</a:t>
            </a:r>
            <a:endParaRPr lang="en-US" sz="1600" dirty="0"/>
          </a:p>
        </p:txBody>
      </p:sp>
      <p:sp>
        <p:nvSpPr>
          <p:cNvPr id="13" name="verificare-3"/>
          <p:cNvSpPr/>
          <p:nvPr/>
        </p:nvSpPr>
        <p:spPr>
          <a:xfrm>
            <a:off x="548640" y="3429000"/>
            <a:ext cx="804672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42900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H3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1645920" y="342900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[Ipoteza 3, pe scurt]</a:t>
            </a:r>
            <a:endParaRPr lang="en-US" sz="2200" dirty="0"/>
          </a:p>
        </p:txBody>
      </p:sp>
      <p:sp>
        <p:nvSpPr>
          <p:cNvPr id="16" name="status-3"/>
          <p:cNvSpPr/>
          <p:nvPr/>
        </p:nvSpPr>
        <p:spPr>
          <a:xfrm>
            <a:off x="6035040" y="3630168"/>
            <a:ext cx="2377440" cy="5120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035040" y="363016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[Neconfirmată]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Concluzii și recomandări</a:t>
            </a:r>
            <a:endParaRPr lang="en-US" sz="3200" dirty="0"/>
          </a:p>
        </p:txBody>
      </p:sp>
      <p:sp>
        <p:nvSpPr>
          <p:cNvPr id="3" name="col-1"/>
          <p:cNvSpPr/>
          <p:nvPr/>
        </p:nvSpPr>
        <p:spPr>
          <a:xfrm>
            <a:off x="548640" y="1234440"/>
            <a:ext cx="39319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3716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33832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[Concluzia 1]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[Concluzia 2]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[Concluzia 3]</a:t>
            </a:r>
            <a:endParaRPr lang="en-US" sz="2200" dirty="0"/>
          </a:p>
        </p:txBody>
      </p:sp>
      <p:sp>
        <p:nvSpPr>
          <p:cNvPr id="6" name="col-2"/>
          <p:cNvSpPr/>
          <p:nvPr/>
        </p:nvSpPr>
        <p:spPr>
          <a:xfrm>
            <a:off x="4663440" y="1234440"/>
            <a:ext cx="39319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3832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[Recomandarea 1]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[Recomandarea 2]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[Limite și cercetări viitoare]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7A819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Vă mulțumesc pentru atenție!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Întrebări?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[Numele tău] · [e-mail]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gratuit: licenta-disertatie-romania.com/resurse/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centa RO">
  <a:themeElements>
    <a:clrScheme name="Licenta RO">
      <a:dk1>
        <a:srgbClr val="16233F"/>
      </a:dk1>
      <a:lt1>
        <a:srgbClr val="FFFFFF"/>
      </a:lt1>
      <a:dk2>
        <a:srgbClr val="4A5263"/>
      </a:dk2>
      <a:lt2>
        <a:srgbClr val="F3F6F4"/>
      </a:lt2>
      <a:accent1>
        <a:srgbClr val="4B7A5E"/>
      </a:accent1>
      <a:accent2>
        <a:srgbClr val="16233F"/>
      </a:accent2>
      <a:accent3>
        <a:srgbClr val="9CC3AA"/>
      </a:accent3>
      <a:accent4>
        <a:srgbClr val="D9E8DE"/>
      </a:accent4>
      <a:accent5>
        <a:srgbClr val="C9A227"/>
      </a:accent5>
      <a:accent6>
        <a:srgbClr val="7A8191"/>
      </a:accent6>
      <a:hlink>
        <a:srgbClr val="4B7A5E"/>
      </a:hlink>
      <a:folHlink>
        <a:srgbClr val="2D5C42"/>
      </a:folHlink>
    </a:clrScheme>
    <a:fontScheme name="Licenta R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prezentare lucrare de licență</dc:title>
  <dc:subject>PptxGenJS Presentation</dc:subject>
  <dc:creator>Licenta RO</dc:creator>
  <cp:lastModifiedBy>Licenta RO</cp:lastModifiedBy>
  <cp:revision>1</cp:revision>
  <dcterms:created xsi:type="dcterms:W3CDTF">2026-10-03T15:14:46Z</dcterms:created>
  <dcterms:modified xsi:type="dcterms:W3CDTF">2026-10-03T15:14:46Z</dcterms:modified>
</cp:coreProperties>
</file>