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Prezintă-te și spune titlul lucrării. Susținerea durează de obicei 10-15 minute; verifică timpul cerut de comisia 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Prezintă tema, perechea de limbi (română–engleză) și întrebarea de cercetare. Spune că romanul și traducerea sunt fictive în acest exemplu.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Explică cele șase procedee și gruparea lor în străinizare și domesticire. Menționează sursele: Vinay și Darbelnet, Newmark, Venuti.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Spune cum ai identificat elementele și cum le-ai aliniat cu traducerea. Arată fișa din anexă dacă ești întrebat.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Adaptarea și împrumutul sunt cele mai frecvente. Nu citi toate cifrele; spune doar ordinea.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Mesajul principal: procedeul depinde de categorie. Alimentele sunt împrumutate, formele de adresare sunt adaptate sau omise.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Comentează două exemple: [Ex. 11], o explicitare reușită, și [Ex. 24], o generalizare care pierde sensul simbolic.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Cele două orientări sunt aproape echilibrate: traducătorul decide de la caz la caz, fără o strategie unică.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Aceasta este contribuția ta. Prezintă criteriul de evaluare și propunerile alternative, cu argumentul pentru fiecare.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Răspunde la întrebarea de cercetare, spune o direcție de cercetare (compararea a două traduceri) și mulțumește comisiei.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ascuns: nu apare la prezentare. Pregătește răspunsurile cu voce tare înainte de susținere.
Întrebare: De ce ați combinat tipologiile lui Vinay și Darbelnet și Newmark?
Răspuns: Pentru că procedeele lui Vinay și Darbelnet nu acoperă toate soluțiile din corpus, de exemplu generalizarea și omisiunea; fiecare procedeu este definit o singură dată.
Întrebare: Cum ați stabilit dacă o soluție este adecvată?
Răspuns: După două criterii, aplicate tuturor exemplelor: păstrarea sensului și păstrarea funcției elementului în text.
Întrebare: Este domesticirea o greșeală?
Răspuns: Nu. Este o opțiune legitimă; lucrarea observă doar că, într-un roman cu atmosferă locală, elementele simbolice pierd prin domesticire.
Întrebare: Ce limite are cercetarea?
Răspuns: O singură traducere și un singur evaluator; o comparație cu a doua traducere sau evaluarea de către mai mulți cititori ar face rezultatele mai solide.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Mulțumește comisiei și coordonatorului. Pregătește din timp răspunsuri la 3-4 întrebări probabile despre metodă și limite.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4B7A5E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3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5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6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8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6233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960120"/>
            <a:ext cx="822960" cy="73152"/>
          </a:xfrm>
          <a:prstGeom prst="rect">
            <a:avLst/>
          </a:prstGeom>
          <a:solidFill>
            <a:srgbClr val="9CC3AA"/>
          </a:solidFill>
          <a:ln w="12700">
            <a:solidFill>
              <a:srgbClr val="9CC3A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54864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LUCRARE DE LICENȚĂ · TRADUCERE ȘI INTERPRETARE (ROMÂNĂ – ENGLEZĂ)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188720"/>
            <a:ext cx="80467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Traducerea elementelor culturale specifice într-un roman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48640" y="3200400"/>
            <a:ext cx="8046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Absolvent: Bianca Toma (nume fictiv)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Coordonator științific: Conf. univ. dr. Adrian Pop (nume fictiv)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FACULTATEA DE LITERE · Timișoara, 2026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48640" y="4617720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Tema și întrebarea de cercetare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5544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21792" y="17419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21792" y="17419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188720" y="15544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Elementele culturale specifice: o problemă a traducerii literare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457200" y="24688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21792" y="26563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21792" y="26563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188720" y="24688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 procedee folosește traducătorul?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457200" y="33832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21792" y="35707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21792" y="35707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188720" y="33832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Cât de adecvate sunt soluțiile?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Cadrul teoretic</a:t>
            </a:r>
            <a:endParaRPr lang="en-US" sz="2600" dirty="0"/>
          </a:p>
        </p:txBody>
      </p:sp>
      <p:pic>
        <p:nvPicPr>
          <p:cNvPr id="4" name="Image 0" descr="Procedeele de traducere, grupate pe cele două orientări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820" y="1097280"/>
            <a:ext cx="8214360" cy="35204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Corpusul și metoda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325880"/>
            <a:ext cx="2590800" cy="1737360"/>
          </a:xfrm>
          <a:prstGeom prst="roundRect">
            <a:avLst>
              <a:gd name="adj" fmla="val 6316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57200" y="1463040"/>
            <a:ext cx="2590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</a:t>
            </a:r>
            <a:endParaRPr lang="en-US" sz="3400" dirty="0"/>
          </a:p>
        </p:txBody>
      </p:sp>
      <p:sp>
        <p:nvSpPr>
          <p:cNvPr id="6" name="Text 4"/>
          <p:cNvSpPr/>
          <p:nvPr/>
        </p:nvSpPr>
        <p:spPr>
          <a:xfrm>
            <a:off x="594360" y="2286000"/>
            <a:ext cx="2316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elemente culturale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3276600" y="1325880"/>
            <a:ext cx="2590800" cy="1737360"/>
          </a:xfrm>
          <a:prstGeom prst="roundRect">
            <a:avLst>
              <a:gd name="adj" fmla="val 6316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276600" y="1463040"/>
            <a:ext cx="2590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3400" dirty="0"/>
          </a:p>
        </p:txBody>
      </p:sp>
      <p:sp>
        <p:nvSpPr>
          <p:cNvPr id="9" name="Text 7"/>
          <p:cNvSpPr/>
          <p:nvPr/>
        </p:nvSpPr>
        <p:spPr>
          <a:xfrm>
            <a:off x="3413760" y="2286000"/>
            <a:ext cx="2316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categorii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096000" y="1325880"/>
            <a:ext cx="2590800" cy="1737360"/>
          </a:xfrm>
          <a:prstGeom prst="roundRect">
            <a:avLst>
              <a:gd name="adj" fmla="val 6316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6000" y="1463040"/>
            <a:ext cx="2590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3400" dirty="0"/>
          </a:p>
        </p:txBody>
      </p:sp>
      <p:sp>
        <p:nvSpPr>
          <p:cNvPr id="12" name="Text 10"/>
          <p:cNvSpPr/>
          <p:nvPr/>
        </p:nvSpPr>
        <p:spPr>
          <a:xfrm>
            <a:off x="6233160" y="2286000"/>
            <a:ext cx="2316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procedee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457200" y="3291840"/>
            <a:ext cx="8229600" cy="1371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Aliniere text sursă – text țintă, aceeași fișă pentru fiecare element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Procedeele de traducere</a:t>
            </a:r>
            <a:endParaRPr lang="en-US" sz="2600" dirty="0"/>
          </a:p>
        </p:txBody>
      </p:sp>
      <p:pic>
        <p:nvPicPr>
          <p:cNvPr id="4" name="Image 0" descr="Frecvența procedeelor de traducere (număr de elemente)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224643"/>
            <a:ext cx="8229600" cy="3265714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Procedee pe categorii</a:t>
            </a:r>
            <a:endParaRPr lang="en-US" sz="2600" dirty="0"/>
          </a:p>
        </p:txBody>
      </p:sp>
      <p:pic>
        <p:nvPicPr>
          <p:cNvPr id="4" name="Image 0" descr="Procedeele de traducere în fiecare categorie de elemente culturale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5538" y="1097280"/>
            <a:ext cx="7392924" cy="35204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Exemple</a:t>
            </a:r>
            <a:endParaRPr lang="en-US" sz="26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8229600" cy="914400"/>
        </p:xfrm>
        <a:graphic>
          <a:graphicData uri="http://schemas.openxmlformats.org/drawingml/2006/table">
            <a:tbl>
              <a:tblPr/>
              <a:tblGrid>
                <a:gridCol w="960120"/>
                <a:gridCol w="2743200"/>
                <a:gridCol w="3154680"/>
                <a:gridCol w="1371600"/>
              </a:tblGrid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Ex.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Textul sursă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Textul țintă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Procedeul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[Ex. 3]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Bunica a răsturnat mămăliga pe fundul de lemn.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Grandma tipped the mamaliga onto the wooden board.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Împrumut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[Ex. 11]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 pomană s-a împărțit colivă.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At the memorial meal they handed out coliva, a sweet wheat dish for the dead.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Explicitare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[Ex. 17]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venit Moș Crăciun cu sania.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Santa Claus came on his sleigh.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Adaptare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[Ex. 24]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Și-a pus ia de sărbătoare.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She put on her best blouse.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Generalizare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[Ex. 36]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Hora se ținea la căminul cultural.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The dance was held at the Cultural Home.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Calc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Străinizare sau domesticire?</a:t>
            </a:r>
            <a:endParaRPr lang="en-US" sz="2600" dirty="0"/>
          </a:p>
        </p:txBody>
      </p:sp>
      <p:pic>
        <p:nvPicPr>
          <p:cNvPr id="4" name="Image 0" descr="Ponderea celor două orientări în traducere (%)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143000"/>
            <a:ext cx="8229600" cy="342900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Evaluare și propuneri</a:t>
            </a:r>
            <a:endParaRPr lang="en-US" sz="26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43000"/>
          <a:ext cx="8229600" cy="914400"/>
        </p:xfrm>
        <a:graphic>
          <a:graphicData uri="http://schemas.openxmlformats.org/drawingml/2006/table">
            <a:tbl>
              <a:tblPr/>
              <a:tblGrid>
                <a:gridCol w="993228"/>
                <a:gridCol w="2554014"/>
                <a:gridCol w="3121572"/>
                <a:gridCol w="1560786"/>
              </a:tblGrid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Ex.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Traducerea existentă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Propunerea autoarei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Procedeul propus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[Ex. 24]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her best blouse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her embroidered ie blouse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Explicitare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[Ex. 32]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Never mind, I know. (fără „măi”)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Leave it, mate, I know.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Adaptare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[Ex. 36]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the Cultural Home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the village community hall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Adaptare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457200" y="3429000"/>
            <a:ext cx="8229600" cy="10058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70% dintre soluții sunt adecvate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Pierderile apar mai ales prin omisiune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Concluzii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5544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21792" y="17419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21792" y="17419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188720" y="15544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Adaptarea și împrumutul domină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457200" y="24688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21792" y="26563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21792" y="26563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188720" y="24688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Strategie flexibilă, dar inconsecventă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457200" y="33832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21792" y="35707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21792" y="35707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188720" y="33832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Propunere: împrumut cu explicitare pentru elementele simbolice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Întrebări probabile ale comisiei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1097280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ce ați combinat tipologiile lui Vinay și Darbelnet și Newmark?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Pentru că procedeele lui Vinay și Darbelnet nu acoperă toate soluțiile din corpus, de exemplu generalizarea și omisiunea; fiecare procedeu este definit o singură dată.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57200" y="2004822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0080" y="2004822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Cum ați stabilit dacă o soluție este adecvată?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După două criterii, aplicate tuturor exemplelor: păstrarea sensului și păstrarea funcției elementului în text.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57200" y="2912364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40080" y="2912364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Este domesticirea o greșeală?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Nu. Este o opțiune legitimă; lucrarea observă doar că, într-un roman cu atmosferă locală, elementele simbolice pierd prin domesticire.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57200" y="3819906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40080" y="3819906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 limite are cercetarea?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singură traducere și un singur evaluator; o comparație cu a doua traducere sau evaluarea de către mai mulți cititori ar face rezultatele mai solide.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6233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554480"/>
            <a:ext cx="8046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Vă mulțumesc pentru atenție!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548640" y="251460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Întrebări?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548640" y="4617720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Susținere licență – Traducerea elementelor culturale specifice într-un roman</dc:title>
  <dc:subject>PptxGenJS Presentation</dc:subject>
  <dc:creator>Licenta RO</dc:creator>
  <cp:lastModifiedBy>Licenta RO</cp:lastModifiedBy>
  <cp:revision>1</cp:revision>
  <dcterms:created xsi:type="dcterms:W3CDTF">2026-10-05T20:23:59Z</dcterms:created>
  <dcterms:modified xsi:type="dcterms:W3CDTF">2026-10-05T20:23:59Z</dcterms:modified>
</cp:coreProperties>
</file>