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</p:sldIdLst>
  <p:notesMasterIdLst>
    <p:notesMasterId r:id="rId15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notesMaster" Target="notesMasters/notesMaster1.xml"/><Relationship Id="rId16" Type="http://schemas.openxmlformats.org/officeDocument/2006/relationships/presProps" Target="presProps.xml"/><Relationship Id="rId17" Type="http://schemas.openxmlformats.org/officeDocument/2006/relationships/viewProps" Target="viewProps.xml"/><Relationship Id="rId18" Type="http://schemas.openxmlformats.org/officeDocument/2006/relationships/theme" Target="theme/theme1.xml"/><Relationship Id="rId1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Prezintă-te și spune titlul lucrării. Susținerea durează de obicei 10-15 minute; verifică timpul cerut de comisia ta.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Un minut: de ce este actuală tema și ce întrebare ai pus. Spune de la început că este o cercetare pe bază de chestionar.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Prezintă ipotezele pe scurt. La rezultate le iei în aceeași ordine și spui pentru fiecare dacă se confirmă.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Explică lanțul: frecvența urmăririi, credibilitatea, încrederea, intenția. Menționează sursa modelului de credibilitate (Ohanian, 1990).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Spune cum ai construit chestionarul și cum l-ai distribuit. Recunoaște singur că eșantionul este de convenienență.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Mesajul: aproximativ 70% din respondenți urmăresc influenceri pe Instagram sau TikTok. Aici se concentrează bugetul recomandat.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Arată diferența dintre grupuri și precizează că V Cramer indică o asociere slabă.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Raportează și rezultatul nesemnificativ: femeile nu au mai multă încredere în influenceri, dar sunt mai dispuse să cumpere.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Insistă pe β: încrederea are cea mai mare contribuție, urmată de credibilitate. Frecvența urmăririi nu contează separat: nu expunerea face diferența, ci încrederea.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Aceasta este contribuția ta. Arată că fiecare recomandare pornește de la un rezultat și are un indicator măsurabil.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Răspunde pe scurt la obiective, spune limitele și mulțumește comisiei.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Slide ascuns: nu apare la prezentare. Pregătește răspunsurile cu voce tare înainte de susținere.
Întrebare: De ce ați măsurat intenția de cumpărare și nu cumpărarea efectivă?
Răspuns: Intenția poate fi măsurată prin chestionar și este cel mai apropiat antecedent al comportamentului (Ajzen, 1991). Am adăugat totuși și numărul de produse cumpărate în ultimele 6 luni.
Întrebare: De ce frecvența urmăririi nu este predictor semnificativ în regresie?
Răspuns: Frecvența este legată de credibilitate și încredere; când acestea sunt în model, simpla expunere nu mai adaugă nimic. Contează cât de mult crede tânărul recomandarea, nu cât de des o vede.
Întrebare: Sunt rezultatele valabile pentru toți tinerii?
Răspuns: Nu. Eșantionul este de convenienență, deci rezultatele descriu respondenții. Pentru generalizare ar fi nevoie de un eșantion probabilist mai mare.
Întrebare: Ce ar face concret un brand mic, cu buget redus?
Răspuns: Ar colabora pe termen lung cu doi–trei micro sau nano-influenceri pe Instagram sau TikTok și ar urmări conversiile cu coduri de reducere personalizate.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Mulțumește comisiei și coordonatorului. Pregătește din timp răspunsuri la 3-4 întrebări probabile despre metodă și limite.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09728" cy="5143500"/>
          </a:xfrm>
          <a:prstGeom prst="rect">
            <a:avLst/>
          </a:prstGeom>
          <a:solidFill>
            <a:srgbClr val="4B7A5E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41248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7A8191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l"/>
            <a:fld id="{F7021451-1387-4CA6-816F-3879F97B5CBC}" type="slidenum">
              <a:rPr b="0" lang="en-US"/>
              <a:t>1002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41248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7A8191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l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hyperlink" Target="https://licenta-disertatie-romania.com/contact/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hyperlink" Target="https://licenta-disertatie-romania.com/contact/" TargetMode="External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hyperlink" Target="https://licenta-disertatie-romania.com/contact/" TargetMode="External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hyperlink" Target="https://licenta-disertatie-romania.com/contact/" TargetMode="External"/><Relationship Id="rId2" Type="http://schemas.openxmlformats.org/officeDocument/2006/relationships/image" Target="../media/image-4-1.png"/><Relationship Id="rId3" Type="http://schemas.openxmlformats.org/officeDocument/2006/relationships/slideLayout" Target="../slideLayouts/slideLayout2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hyperlink" Target="https://licenta-disertatie-romania.com/contact/" TargetMode="External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hyperlink" Target="https://licenta-disertatie-romania.com/contact/" TargetMode="External"/><Relationship Id="rId2" Type="http://schemas.openxmlformats.org/officeDocument/2006/relationships/image" Target="../media/image-6-1.png"/><Relationship Id="rId3" Type="http://schemas.openxmlformats.org/officeDocument/2006/relationships/slideLayout" Target="../slideLayouts/slideLayout2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hyperlink" Target="https://licenta-disertatie-romania.com/contact/" TargetMode="External"/><Relationship Id="rId2" Type="http://schemas.openxmlformats.org/officeDocument/2006/relationships/image" Target="../media/image-7-1.png"/><Relationship Id="rId3" Type="http://schemas.openxmlformats.org/officeDocument/2006/relationships/slideLayout" Target="../slideLayouts/slideLayout2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hyperlink" Target="https://licenta-disertatie-romania.com/contact/" TargetMode="External"/><Relationship Id="rId2" Type="http://schemas.openxmlformats.org/officeDocument/2006/relationships/image" Target="../media/image-8-1.png"/><Relationship Id="rId3" Type="http://schemas.openxmlformats.org/officeDocument/2006/relationships/slideLayout" Target="../slideLayouts/slideLayout2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hyperlink" Target="https://licenta-disertatie-romania.com/contact/" TargetMode="External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hyperlink" Target="https://licenta-disertatie-romania.com/contact/" TargetMode="External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hyperlink" Target="https://licenta-disertatie-romania.com/contact/" TargetMode="External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hyperlink" Target="https://licenta-disertatie-romania.com/contact/" TargetMode="External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hyperlink" Target="https://licenta-disertatie-romania.com/contact/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6233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48640" y="960120"/>
            <a:ext cx="822960" cy="73152"/>
          </a:xfrm>
          <a:prstGeom prst="rect">
            <a:avLst/>
          </a:prstGeom>
          <a:solidFill>
            <a:srgbClr val="9CC3AA"/>
          </a:solidFill>
          <a:ln w="12700">
            <a:solidFill>
              <a:srgbClr val="9CC3AA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48640" y="548640"/>
            <a:ext cx="8046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200" kern="0" dirty="0">
                <a:solidFill>
                  <a:srgbClr val="9CC3A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LUCRARE DE LICENȚĂ · MARKETING</a:t>
            </a:r>
            <a:endParaRPr lang="en-US" sz="1200" dirty="0"/>
          </a:p>
        </p:txBody>
      </p:sp>
      <p:sp>
        <p:nvSpPr>
          <p:cNvPr id="4" name="Text 2"/>
          <p:cNvSpPr/>
          <p:nvPr/>
        </p:nvSpPr>
        <p:spPr>
          <a:xfrm>
            <a:off x="548640" y="1188720"/>
            <a:ext cx="804672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Influența influencerilor asupra deciziei de cumpărare a tinerilor</a:t>
            </a:r>
            <a:endParaRPr lang="en-US" sz="3000" dirty="0"/>
          </a:p>
        </p:txBody>
      </p:sp>
      <p:sp>
        <p:nvSpPr>
          <p:cNvPr id="5" name="Text 3"/>
          <p:cNvSpPr/>
          <p:nvPr/>
        </p:nvSpPr>
        <p:spPr>
          <a:xfrm>
            <a:off x="548640" y="3200400"/>
            <a:ext cx="804672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400"/>
              </a:spcAft>
              <a:buNone/>
            </a:pPr>
            <a:r>
              <a:rPr lang="en-US" sz="1400" dirty="0">
                <a:solidFill>
                  <a:srgbClr val="D9E8D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Absolvent: Bianca Georgescu (nume fictiv)</a:t>
            </a:r>
            <a:endParaRPr lang="en-US" sz="1400" dirty="0"/>
          </a:p>
          <a:p>
            <a:pPr indent="0" marL="0">
              <a:spcAft>
                <a:spcPts val="400"/>
              </a:spcAft>
              <a:buNone/>
            </a:pPr>
            <a:r>
              <a:rPr lang="en-US" sz="1400" dirty="0">
                <a:solidFill>
                  <a:srgbClr val="D9E8D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Coordonator științific: Conf. univ. dr. Mihai Stoica (nume fictiv)</a:t>
            </a:r>
            <a:endParaRPr lang="en-US" sz="1400" dirty="0"/>
          </a:p>
          <a:p>
            <a:pPr indent="0" marL="0">
              <a:spcAft>
                <a:spcPts val="400"/>
              </a:spcAft>
              <a:buNone/>
            </a:pPr>
            <a:r>
              <a:rPr lang="en-US" sz="1400" dirty="0">
                <a:solidFill>
                  <a:srgbClr val="D9E8D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FACULTATEA DE MARKETING · București, 2026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548640" y="4617720"/>
            <a:ext cx="78638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7A819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Exemplu fictiv cu date simulate · </a:t>
            </a:r>
            <a:pPr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 nevoie de ajutor cu lucrarea ta? </a:t>
            </a:r>
            <a:pPr indent="0" marL="0">
              <a:buNone/>
            </a:pPr>
            <a:r>
              <a:rPr lang="en-US" sz="900" b="1" u="sng" dirty="0">
                <a:solidFill>
                  <a:srgbClr val="9CC3AA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licenta-disertatie-romania.com/contact</a:t>
            </a:r>
            <a:endParaRPr lang="en-US" sz="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4773168"/>
            <a:ext cx="78638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7A819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Exemplu fictiv cu date simulate · </a:t>
            </a:r>
            <a:pPr indent="0" marL="0">
              <a:buNone/>
            </a:pPr>
            <a:r>
              <a:rPr lang="en-US" sz="900" b="1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 nevoie de ajutor cu lucrarea ta? </a:t>
            </a:r>
            <a:pPr indent="0" marL="0">
              <a:buNone/>
            </a:pPr>
            <a:r>
              <a:rPr lang="en-US" sz="900" b="1" u="sng" dirty="0">
                <a:solidFill>
                  <a:srgbClr val="4B7A5E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licenta-disertatie-romania.com/contact</a:t>
            </a:r>
            <a:endParaRPr lang="en-US" sz="900" dirty="0"/>
          </a:p>
        </p:txBody>
      </p:sp>
      <p:sp>
        <p:nvSpPr>
          <p:cNvPr id="3" name="Text 1"/>
          <p:cNvSpPr/>
          <p:nvPr/>
        </p:nvSpPr>
        <p:spPr>
          <a:xfrm>
            <a:off x="457200" y="274320"/>
            <a:ext cx="8229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Tema și problema</a:t>
            </a:r>
            <a:endParaRPr lang="en-US" sz="2600" dirty="0"/>
          </a:p>
        </p:txBody>
      </p:sp>
      <p:sp>
        <p:nvSpPr>
          <p:cNvPr id="4" name="Shape 2"/>
          <p:cNvSpPr/>
          <p:nvPr/>
        </p:nvSpPr>
        <p:spPr>
          <a:xfrm>
            <a:off x="457200" y="1554480"/>
            <a:ext cx="8229600" cy="777240"/>
          </a:xfrm>
          <a:prstGeom prst="roundRect">
            <a:avLst>
              <a:gd name="adj" fmla="val 11765"/>
            </a:avLst>
          </a:prstGeom>
          <a:solidFill>
            <a:srgbClr val="E9F3EC"/>
          </a:solidFill>
          <a:ln w="12700">
            <a:solidFill>
              <a:srgbClr val="E9F3EC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621792" y="1741932"/>
            <a:ext cx="402336" cy="402336"/>
          </a:xfrm>
          <a:prstGeom prst="ellipse">
            <a:avLst/>
          </a:prstGeom>
          <a:solidFill>
            <a:srgbClr val="4B7A5E"/>
          </a:solidFill>
          <a:ln w="12700">
            <a:solidFill>
              <a:srgbClr val="4B7A5E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621792" y="1741932"/>
            <a:ext cx="402336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400" dirty="0"/>
          </a:p>
        </p:txBody>
      </p:sp>
      <p:sp>
        <p:nvSpPr>
          <p:cNvPr id="7" name="Text 5"/>
          <p:cNvSpPr/>
          <p:nvPr/>
        </p:nvSpPr>
        <p:spPr>
          <a:xfrm>
            <a:off x="1188720" y="1554480"/>
            <a:ext cx="731520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Tinerii descoperă produse prin influenceri</a:t>
            </a:r>
            <a:endParaRPr lang="en-US" sz="1700" dirty="0"/>
          </a:p>
        </p:txBody>
      </p:sp>
      <p:sp>
        <p:nvSpPr>
          <p:cNvPr id="8" name="Shape 6"/>
          <p:cNvSpPr/>
          <p:nvPr/>
        </p:nvSpPr>
        <p:spPr>
          <a:xfrm>
            <a:off x="457200" y="2468880"/>
            <a:ext cx="8229600" cy="777240"/>
          </a:xfrm>
          <a:prstGeom prst="roundRect">
            <a:avLst>
              <a:gd name="adj" fmla="val 11765"/>
            </a:avLst>
          </a:prstGeom>
          <a:solidFill>
            <a:srgbClr val="E9F3EC"/>
          </a:solidFill>
          <a:ln w="12700">
            <a:solidFill>
              <a:srgbClr val="E9F3EC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621792" y="2656332"/>
            <a:ext cx="402336" cy="402336"/>
          </a:xfrm>
          <a:prstGeom prst="ellipse">
            <a:avLst/>
          </a:prstGeom>
          <a:solidFill>
            <a:srgbClr val="4B7A5E"/>
          </a:solidFill>
          <a:ln w="12700">
            <a:solidFill>
              <a:srgbClr val="4B7A5E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21792" y="2656332"/>
            <a:ext cx="402336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1188720" y="2468880"/>
            <a:ext cx="731520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Ce transformă o recomandare într-o cumpărare?</a:t>
            </a:r>
            <a:endParaRPr lang="en-US" sz="1700" dirty="0"/>
          </a:p>
        </p:txBody>
      </p:sp>
      <p:sp>
        <p:nvSpPr>
          <p:cNvPr id="12" name="Shape 10"/>
          <p:cNvSpPr/>
          <p:nvPr/>
        </p:nvSpPr>
        <p:spPr>
          <a:xfrm>
            <a:off x="457200" y="3383280"/>
            <a:ext cx="8229600" cy="777240"/>
          </a:xfrm>
          <a:prstGeom prst="roundRect">
            <a:avLst>
              <a:gd name="adj" fmla="val 11765"/>
            </a:avLst>
          </a:prstGeom>
          <a:solidFill>
            <a:srgbClr val="E9F3EC"/>
          </a:solidFill>
          <a:ln w="12700">
            <a:solidFill>
              <a:srgbClr val="E9F3EC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621792" y="3570732"/>
            <a:ext cx="402336" cy="402336"/>
          </a:xfrm>
          <a:prstGeom prst="ellipse">
            <a:avLst/>
          </a:prstGeom>
          <a:solidFill>
            <a:srgbClr val="4B7A5E"/>
          </a:solidFill>
          <a:ln w="12700">
            <a:solidFill>
              <a:srgbClr val="4B7A5E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621792" y="3570732"/>
            <a:ext cx="402336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1188720" y="3383280"/>
            <a:ext cx="731520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Cercetare pe tineri de 18–30 de ani (date simulate)</a:t>
            </a:r>
            <a:endParaRPr lang="en-US" sz="17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41248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7A8191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l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4773168"/>
            <a:ext cx="78638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7A819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Exemplu fictiv cu date simulate · </a:t>
            </a:r>
            <a:pPr indent="0" marL="0">
              <a:buNone/>
            </a:pPr>
            <a:r>
              <a:rPr lang="en-US" sz="900" b="1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 nevoie de ajutor cu lucrarea ta? </a:t>
            </a:r>
            <a:pPr indent="0" marL="0">
              <a:buNone/>
            </a:pPr>
            <a:r>
              <a:rPr lang="en-US" sz="900" b="1" u="sng" dirty="0">
                <a:solidFill>
                  <a:srgbClr val="4B7A5E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licenta-disertatie-romania.com/contact</a:t>
            </a:r>
            <a:endParaRPr lang="en-US" sz="900" dirty="0"/>
          </a:p>
        </p:txBody>
      </p:sp>
      <p:sp>
        <p:nvSpPr>
          <p:cNvPr id="3" name="Text 1"/>
          <p:cNvSpPr/>
          <p:nvPr/>
        </p:nvSpPr>
        <p:spPr>
          <a:xfrm>
            <a:off x="457200" y="274320"/>
            <a:ext cx="8229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Obiective și ipoteze</a:t>
            </a:r>
            <a:endParaRPr lang="en-US" sz="2600" dirty="0"/>
          </a:p>
        </p:txBody>
      </p:sp>
      <p:sp>
        <p:nvSpPr>
          <p:cNvPr id="4" name="Shape 2"/>
          <p:cNvSpPr/>
          <p:nvPr/>
        </p:nvSpPr>
        <p:spPr>
          <a:xfrm>
            <a:off x="457200" y="1371600"/>
            <a:ext cx="2590800" cy="2651760"/>
          </a:xfrm>
          <a:prstGeom prst="roundRect">
            <a:avLst>
              <a:gd name="adj" fmla="val 4235"/>
            </a:avLst>
          </a:prstGeom>
          <a:solidFill>
            <a:srgbClr val="16233F"/>
          </a:solidFill>
          <a:ln w="12700">
            <a:solidFill>
              <a:srgbClr val="16233F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640080" y="1554480"/>
            <a:ext cx="22250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I1</a:t>
            </a:r>
            <a:endParaRPr lang="en-US" sz="2200" dirty="0"/>
          </a:p>
        </p:txBody>
      </p:sp>
      <p:sp>
        <p:nvSpPr>
          <p:cNvPr id="6" name="Text 4"/>
          <p:cNvSpPr/>
          <p:nvPr/>
        </p:nvSpPr>
        <p:spPr>
          <a:xfrm>
            <a:off x="640080" y="2240280"/>
            <a:ext cx="222504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dirty="0">
                <a:solidFill>
                  <a:srgbClr val="D9E8D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Genul și achiziția la recomandare</a:t>
            </a:r>
            <a:endParaRPr lang="en-US" sz="1600" dirty="0"/>
          </a:p>
        </p:txBody>
      </p:sp>
      <p:sp>
        <p:nvSpPr>
          <p:cNvPr id="7" name="Shape 5"/>
          <p:cNvSpPr/>
          <p:nvPr/>
        </p:nvSpPr>
        <p:spPr>
          <a:xfrm>
            <a:off x="3276600" y="1371600"/>
            <a:ext cx="2590800" cy="2651760"/>
          </a:xfrm>
          <a:prstGeom prst="roundRect">
            <a:avLst>
              <a:gd name="adj" fmla="val 4235"/>
            </a:avLst>
          </a:prstGeom>
          <a:solidFill>
            <a:srgbClr val="E9F3EC"/>
          </a:solidFill>
          <a:ln w="12700">
            <a:solidFill>
              <a:srgbClr val="E9F3EC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3459480" y="1554480"/>
            <a:ext cx="22250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b="1" dirty="0">
                <a:solidFill>
                  <a:srgbClr val="4B7A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I2</a:t>
            </a:r>
            <a:endParaRPr lang="en-US" sz="2200" dirty="0"/>
          </a:p>
        </p:txBody>
      </p:sp>
      <p:sp>
        <p:nvSpPr>
          <p:cNvPr id="9" name="Text 7"/>
          <p:cNvSpPr/>
          <p:nvPr/>
        </p:nvSpPr>
        <p:spPr>
          <a:xfrm>
            <a:off x="3459480" y="2240280"/>
            <a:ext cx="222504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Diferențe de gen la încredere și intenție</a:t>
            </a:r>
            <a:endParaRPr lang="en-US" sz="1600" dirty="0"/>
          </a:p>
        </p:txBody>
      </p:sp>
      <p:sp>
        <p:nvSpPr>
          <p:cNvPr id="10" name="Shape 8"/>
          <p:cNvSpPr/>
          <p:nvPr/>
        </p:nvSpPr>
        <p:spPr>
          <a:xfrm>
            <a:off x="6096000" y="1371600"/>
            <a:ext cx="2590800" cy="2651760"/>
          </a:xfrm>
          <a:prstGeom prst="roundRect">
            <a:avLst>
              <a:gd name="adj" fmla="val 4235"/>
            </a:avLst>
          </a:prstGeom>
          <a:solidFill>
            <a:srgbClr val="E9F3EC"/>
          </a:solidFill>
          <a:ln w="12700">
            <a:solidFill>
              <a:srgbClr val="E9F3EC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278880" y="1554480"/>
            <a:ext cx="22250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b="1" dirty="0">
                <a:solidFill>
                  <a:srgbClr val="4B7A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I3</a:t>
            </a:r>
            <a:endParaRPr lang="en-US" sz="2200" dirty="0"/>
          </a:p>
        </p:txBody>
      </p:sp>
      <p:sp>
        <p:nvSpPr>
          <p:cNvPr id="12" name="Text 10"/>
          <p:cNvSpPr/>
          <p:nvPr/>
        </p:nvSpPr>
        <p:spPr>
          <a:xfrm>
            <a:off x="6278880" y="2240280"/>
            <a:ext cx="222504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Predictorii intenției de cumpărare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41248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7A8191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l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4773168"/>
            <a:ext cx="78638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7A819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Exemplu fictiv cu date simulate · </a:t>
            </a:r>
            <a:pPr indent="0" marL="0">
              <a:buNone/>
            </a:pPr>
            <a:r>
              <a:rPr lang="en-US" sz="900" b="1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 nevoie de ajutor cu lucrarea ta? </a:t>
            </a:r>
            <a:pPr indent="0" marL="0">
              <a:buNone/>
            </a:pPr>
            <a:r>
              <a:rPr lang="en-US" sz="900" b="1" u="sng" dirty="0">
                <a:solidFill>
                  <a:srgbClr val="4B7A5E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licenta-disertatie-romania.com/contact</a:t>
            </a:r>
            <a:endParaRPr lang="en-US" sz="900" dirty="0"/>
          </a:p>
        </p:txBody>
      </p:sp>
      <p:sp>
        <p:nvSpPr>
          <p:cNvPr id="3" name="Text 1"/>
          <p:cNvSpPr/>
          <p:nvPr/>
        </p:nvSpPr>
        <p:spPr>
          <a:xfrm>
            <a:off x="457200" y="274320"/>
            <a:ext cx="8229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Modelul cercetării</a:t>
            </a:r>
            <a:endParaRPr lang="en-US" sz="2600" dirty="0"/>
          </a:p>
        </p:txBody>
      </p:sp>
      <p:pic>
        <p:nvPicPr>
          <p:cNvPr id="4" name="Image 0" descr="Modelul conceptual al cercetării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1485900"/>
            <a:ext cx="8229600" cy="2743200"/>
          </a:xfrm>
          <a:prstGeom prst="rect">
            <a:avLst/>
          </a:prstGeom>
        </p:spPr>
      </p:pic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41248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7A8191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l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4773168"/>
            <a:ext cx="78638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7A819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Exemplu fictiv cu date simulate · </a:t>
            </a:r>
            <a:pPr indent="0" marL="0">
              <a:buNone/>
            </a:pPr>
            <a:r>
              <a:rPr lang="en-US" sz="900" b="1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 nevoie de ajutor cu lucrarea ta? </a:t>
            </a:r>
            <a:pPr indent="0" marL="0">
              <a:buNone/>
            </a:pPr>
            <a:r>
              <a:rPr lang="en-US" sz="900" b="1" u="sng" dirty="0">
                <a:solidFill>
                  <a:srgbClr val="4B7A5E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licenta-disertatie-romania.com/contact</a:t>
            </a:r>
            <a:endParaRPr lang="en-US" sz="900" dirty="0"/>
          </a:p>
        </p:txBody>
      </p:sp>
      <p:sp>
        <p:nvSpPr>
          <p:cNvPr id="3" name="Text 1"/>
          <p:cNvSpPr/>
          <p:nvPr/>
        </p:nvSpPr>
        <p:spPr>
          <a:xfrm>
            <a:off x="457200" y="274320"/>
            <a:ext cx="8229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Metodologie</a:t>
            </a:r>
            <a:endParaRPr lang="en-US" sz="2600" dirty="0"/>
          </a:p>
        </p:txBody>
      </p:sp>
      <p:sp>
        <p:nvSpPr>
          <p:cNvPr id="4" name="Shape 2"/>
          <p:cNvSpPr/>
          <p:nvPr/>
        </p:nvSpPr>
        <p:spPr>
          <a:xfrm>
            <a:off x="457200" y="1325880"/>
            <a:ext cx="2590800" cy="1737360"/>
          </a:xfrm>
          <a:prstGeom prst="roundRect">
            <a:avLst>
              <a:gd name="adj" fmla="val 6316"/>
            </a:avLst>
          </a:prstGeom>
          <a:solidFill>
            <a:srgbClr val="E9F3EC"/>
          </a:solidFill>
          <a:ln w="12700">
            <a:solidFill>
              <a:srgbClr val="E9F3EC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457200" y="1463040"/>
            <a:ext cx="25908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400" b="1" dirty="0">
                <a:solidFill>
                  <a:srgbClr val="4B7A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186</a:t>
            </a:r>
            <a:endParaRPr lang="en-US" sz="3400" dirty="0"/>
          </a:p>
        </p:txBody>
      </p:sp>
      <p:sp>
        <p:nvSpPr>
          <p:cNvPr id="6" name="Text 4"/>
          <p:cNvSpPr/>
          <p:nvPr/>
        </p:nvSpPr>
        <p:spPr>
          <a:xfrm>
            <a:off x="594360" y="2286000"/>
            <a:ext cx="231648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300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tineri chestionați</a:t>
            </a:r>
            <a:endParaRPr lang="en-US" sz="1300" dirty="0"/>
          </a:p>
        </p:txBody>
      </p:sp>
      <p:sp>
        <p:nvSpPr>
          <p:cNvPr id="7" name="Shape 5"/>
          <p:cNvSpPr/>
          <p:nvPr/>
        </p:nvSpPr>
        <p:spPr>
          <a:xfrm>
            <a:off x="3276600" y="1325880"/>
            <a:ext cx="2590800" cy="1737360"/>
          </a:xfrm>
          <a:prstGeom prst="roundRect">
            <a:avLst>
              <a:gd name="adj" fmla="val 6316"/>
            </a:avLst>
          </a:prstGeom>
          <a:solidFill>
            <a:srgbClr val="E9F3EC"/>
          </a:solidFill>
          <a:ln w="12700">
            <a:solidFill>
              <a:srgbClr val="E9F3EC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3276600" y="1463040"/>
            <a:ext cx="25908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400" b="1" dirty="0">
                <a:solidFill>
                  <a:srgbClr val="4B7A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20</a:t>
            </a:r>
            <a:endParaRPr lang="en-US" sz="3400" dirty="0"/>
          </a:p>
        </p:txBody>
      </p:sp>
      <p:sp>
        <p:nvSpPr>
          <p:cNvPr id="9" name="Text 7"/>
          <p:cNvSpPr/>
          <p:nvPr/>
        </p:nvSpPr>
        <p:spPr>
          <a:xfrm>
            <a:off x="3413760" y="2286000"/>
            <a:ext cx="231648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300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itemi în chestionar</a:t>
            </a:r>
            <a:endParaRPr lang="en-US" sz="1300" dirty="0"/>
          </a:p>
        </p:txBody>
      </p:sp>
      <p:sp>
        <p:nvSpPr>
          <p:cNvPr id="10" name="Shape 8"/>
          <p:cNvSpPr/>
          <p:nvPr/>
        </p:nvSpPr>
        <p:spPr>
          <a:xfrm>
            <a:off x="6096000" y="1325880"/>
            <a:ext cx="2590800" cy="1737360"/>
          </a:xfrm>
          <a:prstGeom prst="roundRect">
            <a:avLst>
              <a:gd name="adj" fmla="val 6316"/>
            </a:avLst>
          </a:prstGeom>
          <a:solidFill>
            <a:srgbClr val="E9F3EC"/>
          </a:solidFill>
          <a:ln w="12700">
            <a:solidFill>
              <a:srgbClr val="E9F3EC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096000" y="1463040"/>
            <a:ext cx="25908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400" b="1" dirty="0">
                <a:solidFill>
                  <a:srgbClr val="4B7A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3400" dirty="0"/>
          </a:p>
        </p:txBody>
      </p:sp>
      <p:sp>
        <p:nvSpPr>
          <p:cNvPr id="12" name="Text 10"/>
          <p:cNvSpPr/>
          <p:nvPr/>
        </p:nvSpPr>
        <p:spPr>
          <a:xfrm>
            <a:off x="6233160" y="2286000"/>
            <a:ext cx="231648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300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ipoteze testate</a:t>
            </a:r>
            <a:endParaRPr lang="en-US" sz="1300" dirty="0"/>
          </a:p>
        </p:txBody>
      </p:sp>
      <p:sp>
        <p:nvSpPr>
          <p:cNvPr id="13" name="Text 11"/>
          <p:cNvSpPr/>
          <p:nvPr/>
        </p:nvSpPr>
        <p:spPr>
          <a:xfrm>
            <a:off x="457200" y="3291840"/>
            <a:ext cx="8229600" cy="13716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/>
          <a:lstStyle/>
          <a:p>
            <a:pPr marL="228600" indent="-228600">
              <a:spcAft>
                <a:spcPts val="800"/>
              </a:spcAft>
              <a:buSzPct val="100000"/>
              <a:buChar char="•"/>
            </a:pPr>
            <a:r>
              <a:rPr lang="en-US" sz="1700" dirty="0">
                <a:solidFill>
                  <a:srgbClr val="4A526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Chestionar online, eșantion de convenienență, analiză în SPSS</a:t>
            </a:r>
            <a:endParaRPr lang="en-US" sz="17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41248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7A8191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l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4773168"/>
            <a:ext cx="78638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7A819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Exemplu fictiv cu date simulate · </a:t>
            </a:r>
            <a:pPr indent="0" marL="0">
              <a:buNone/>
            </a:pPr>
            <a:r>
              <a:rPr lang="en-US" sz="900" b="1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 nevoie de ajutor cu lucrarea ta? </a:t>
            </a:r>
            <a:pPr indent="0" marL="0">
              <a:buNone/>
            </a:pPr>
            <a:r>
              <a:rPr lang="en-US" sz="900" b="1" u="sng" dirty="0">
                <a:solidFill>
                  <a:srgbClr val="4B7A5E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licenta-disertatie-romania.com/contact</a:t>
            </a:r>
            <a:endParaRPr lang="en-US" sz="900" dirty="0"/>
          </a:p>
        </p:txBody>
      </p:sp>
      <p:sp>
        <p:nvSpPr>
          <p:cNvPr id="3" name="Text 1"/>
          <p:cNvSpPr/>
          <p:nvPr/>
        </p:nvSpPr>
        <p:spPr>
          <a:xfrm>
            <a:off x="457200" y="274320"/>
            <a:ext cx="8229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Platformele preferate</a:t>
            </a:r>
            <a:endParaRPr lang="en-US" sz="2600" dirty="0"/>
          </a:p>
        </p:txBody>
      </p:sp>
      <p:pic>
        <p:nvPicPr>
          <p:cNvPr id="4" name="Image 0" descr="Platforma pe care respondenții urmăresc cel mai des influenceri (%)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1480" y="1507067"/>
            <a:ext cx="5120640" cy="2655147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5715000" y="1188720"/>
            <a:ext cx="3017520" cy="338328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/>
          <a:lstStyle/>
          <a:p>
            <a:pPr marL="228600" indent="-228600">
              <a:spcAft>
                <a:spcPts val="800"/>
              </a:spcAft>
              <a:buSzPct val="100000"/>
              <a:buChar char="•"/>
            </a:pPr>
            <a:r>
              <a:rPr lang="en-US" sz="1700" dirty="0">
                <a:solidFill>
                  <a:srgbClr val="4A526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TikTok: 36,0%</a:t>
            </a:r>
            <a:endParaRPr lang="en-US" sz="1700" dirty="0"/>
          </a:p>
          <a:p>
            <a:pPr marL="228600" indent="-228600">
              <a:spcAft>
                <a:spcPts val="800"/>
              </a:spcAft>
              <a:buSzPct val="100000"/>
              <a:buChar char="•"/>
            </a:pPr>
            <a:r>
              <a:rPr lang="en-US" sz="1700" dirty="0">
                <a:solidFill>
                  <a:srgbClr val="4A526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Instagram: 33,9%</a:t>
            </a:r>
            <a:endParaRPr lang="en-US" sz="17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41248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7A8191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l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4773168"/>
            <a:ext cx="78638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7A819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Exemplu fictiv cu date simulate · </a:t>
            </a:r>
            <a:pPr indent="0" marL="0">
              <a:buNone/>
            </a:pPr>
            <a:r>
              <a:rPr lang="en-US" sz="900" b="1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 nevoie de ajutor cu lucrarea ta? </a:t>
            </a:r>
            <a:pPr indent="0" marL="0">
              <a:buNone/>
            </a:pPr>
            <a:r>
              <a:rPr lang="en-US" sz="900" b="1" u="sng" dirty="0">
                <a:solidFill>
                  <a:srgbClr val="4B7A5E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licenta-disertatie-romania.com/contact</a:t>
            </a:r>
            <a:endParaRPr lang="en-US" sz="900" dirty="0"/>
          </a:p>
        </p:txBody>
      </p:sp>
      <p:sp>
        <p:nvSpPr>
          <p:cNvPr id="3" name="Text 1"/>
          <p:cNvSpPr/>
          <p:nvPr/>
        </p:nvSpPr>
        <p:spPr>
          <a:xfrm>
            <a:off x="457200" y="274320"/>
            <a:ext cx="8229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Achiziția la recomandare</a:t>
            </a:r>
            <a:endParaRPr lang="en-US" sz="2600" dirty="0"/>
          </a:p>
        </p:txBody>
      </p:sp>
      <p:pic>
        <p:nvPicPr>
          <p:cNvPr id="4" name="Image 0" descr="Ponderea respondenților care au cumpărat la recomandarea unui influencer, pe gen (%)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1480" y="1463040"/>
            <a:ext cx="5120640" cy="2743200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5715000" y="1188720"/>
            <a:ext cx="3017520" cy="338328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/>
          <a:lstStyle/>
          <a:p>
            <a:pPr marL="228600" indent="-228600">
              <a:spcAft>
                <a:spcPts val="800"/>
              </a:spcAft>
              <a:buSzPct val="100000"/>
              <a:buChar char="•"/>
            </a:pPr>
            <a:r>
              <a:rPr lang="en-US" sz="1700" dirty="0">
                <a:solidFill>
                  <a:srgbClr val="4A526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χ²(1) = 5,86, p = 0,016</a:t>
            </a:r>
            <a:endParaRPr lang="en-US" sz="1700" dirty="0"/>
          </a:p>
          <a:p>
            <a:pPr marL="228600" indent="-228600">
              <a:spcAft>
                <a:spcPts val="800"/>
              </a:spcAft>
              <a:buSzPct val="100000"/>
              <a:buChar char="•"/>
            </a:pPr>
            <a:r>
              <a:rPr lang="en-US" sz="1700" dirty="0">
                <a:solidFill>
                  <a:srgbClr val="4A526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Femeile cumpără mai des la recomandare</a:t>
            </a:r>
            <a:endParaRPr lang="en-US" sz="1700" dirty="0"/>
          </a:p>
          <a:p>
            <a:pPr marL="228600" indent="-228600">
              <a:spcAft>
                <a:spcPts val="800"/>
              </a:spcAft>
              <a:buSzPct val="100000"/>
              <a:buChar char="•"/>
            </a:pPr>
            <a:r>
              <a:rPr lang="en-US" sz="1700" dirty="0">
                <a:solidFill>
                  <a:srgbClr val="4A526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I1 confirmată (asociere slabă)</a:t>
            </a:r>
            <a:endParaRPr lang="en-US" sz="17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41248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7A8191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l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4773168"/>
            <a:ext cx="78638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7A819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Exemplu fictiv cu date simulate · </a:t>
            </a:r>
            <a:pPr indent="0" marL="0">
              <a:buNone/>
            </a:pPr>
            <a:r>
              <a:rPr lang="en-US" sz="900" b="1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 nevoie de ajutor cu lucrarea ta? </a:t>
            </a:r>
            <a:pPr indent="0" marL="0">
              <a:buNone/>
            </a:pPr>
            <a:r>
              <a:rPr lang="en-US" sz="900" b="1" u="sng" dirty="0">
                <a:solidFill>
                  <a:srgbClr val="4B7A5E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licenta-disertatie-romania.com/contact</a:t>
            </a:r>
            <a:endParaRPr lang="en-US" sz="900" dirty="0"/>
          </a:p>
        </p:txBody>
      </p:sp>
      <p:sp>
        <p:nvSpPr>
          <p:cNvPr id="3" name="Text 1"/>
          <p:cNvSpPr/>
          <p:nvPr/>
        </p:nvSpPr>
        <p:spPr>
          <a:xfrm>
            <a:off x="457200" y="274320"/>
            <a:ext cx="8229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Încredere și intenție, pe gen</a:t>
            </a:r>
            <a:endParaRPr lang="en-US" sz="2600" dirty="0"/>
          </a:p>
        </p:txBody>
      </p:sp>
      <p:pic>
        <p:nvPicPr>
          <p:cNvPr id="4" name="Image 0" descr="Distribuția scorurilor de intenție de cumpărare, pe gen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1480" y="1510337"/>
            <a:ext cx="5120640" cy="2648607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5715000" y="1188720"/>
            <a:ext cx="3017520" cy="338328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/>
          <a:lstStyle/>
          <a:p>
            <a:pPr marL="228600" indent="-228600">
              <a:spcAft>
                <a:spcPts val="800"/>
              </a:spcAft>
              <a:buSzPct val="100000"/>
              <a:buChar char="•"/>
            </a:pPr>
            <a:r>
              <a:rPr lang="en-US" sz="1700" dirty="0">
                <a:solidFill>
                  <a:srgbClr val="4A526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Intenție: diferență semnificativă (p = 0,005)</a:t>
            </a:r>
            <a:endParaRPr lang="en-US" sz="1700" dirty="0"/>
          </a:p>
          <a:p>
            <a:pPr marL="228600" indent="-228600">
              <a:spcAft>
                <a:spcPts val="800"/>
              </a:spcAft>
              <a:buSzPct val="100000"/>
              <a:buChar char="•"/>
            </a:pPr>
            <a:r>
              <a:rPr lang="en-US" sz="1700" dirty="0">
                <a:solidFill>
                  <a:srgbClr val="4A526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Încredere: diferență nesemnificativă</a:t>
            </a:r>
            <a:endParaRPr lang="en-US" sz="1700" dirty="0"/>
          </a:p>
          <a:p>
            <a:pPr marL="228600" indent="-228600">
              <a:spcAft>
                <a:spcPts val="800"/>
              </a:spcAft>
              <a:buSzPct val="100000"/>
              <a:buChar char="•"/>
            </a:pPr>
            <a:r>
              <a:rPr lang="en-US" sz="1700" dirty="0">
                <a:solidFill>
                  <a:srgbClr val="4A526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I2 confirmată parțial</a:t>
            </a:r>
            <a:endParaRPr lang="en-US" sz="17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41248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7A8191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l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4773168"/>
            <a:ext cx="78638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7A819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Exemplu fictiv cu date simulate · </a:t>
            </a:r>
            <a:pPr indent="0" marL="0">
              <a:buNone/>
            </a:pPr>
            <a:r>
              <a:rPr lang="en-US" sz="900" b="1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 nevoie de ajutor cu lucrarea ta? </a:t>
            </a:r>
            <a:pPr indent="0" marL="0">
              <a:buNone/>
            </a:pPr>
            <a:r>
              <a:rPr lang="en-US" sz="900" b="1" u="sng" dirty="0">
                <a:solidFill>
                  <a:srgbClr val="4B7A5E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licenta-disertatie-romania.com/contact</a:t>
            </a:r>
            <a:endParaRPr lang="en-US" sz="900" dirty="0"/>
          </a:p>
        </p:txBody>
      </p:sp>
      <p:sp>
        <p:nvSpPr>
          <p:cNvPr id="3" name="Text 1"/>
          <p:cNvSpPr/>
          <p:nvPr/>
        </p:nvSpPr>
        <p:spPr>
          <a:xfrm>
            <a:off x="457200" y="274320"/>
            <a:ext cx="8229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Predictorii intenției de cumpărare</a:t>
            </a:r>
            <a:endParaRPr lang="en-US" sz="2600" dirty="0"/>
          </a:p>
        </p:txBody>
      </p:sp>
      <p:graphicFrame>
        <p:nvGraphicFramePr>
          <p:cNvPr id="10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1143000"/>
          <a:ext cx="8229600" cy="914400"/>
        </p:xfrm>
        <a:graphic>
          <a:graphicData uri="http://schemas.openxmlformats.org/drawingml/2006/table">
            <a:tbl>
              <a:tblPr/>
              <a:tblGrid>
                <a:gridCol w="1371600"/>
                <a:gridCol w="1371600"/>
                <a:gridCol w="1371600"/>
                <a:gridCol w="1371600"/>
                <a:gridCol w="1371600"/>
                <a:gridCol w="1371600"/>
              </a:tblGrid>
              <a:tr h="27432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6233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Predictor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8D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6233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8D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6233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ES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8D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6233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β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8D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6233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t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8D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6233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8DE"/>
                    </a:soli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dirty="0">
                          <a:solidFill>
                            <a:srgbClr val="4A526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Constanta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dirty="0">
                          <a:solidFill>
                            <a:srgbClr val="4A526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0,93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dirty="0">
                          <a:solidFill>
                            <a:srgbClr val="4A526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0,27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dirty="0">
                          <a:solidFill>
                            <a:srgbClr val="4A526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–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dirty="0">
                          <a:solidFill>
                            <a:srgbClr val="4A526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3,53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dirty="0">
                          <a:solidFill>
                            <a:srgbClr val="4A526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&lt; 0,001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dirty="0">
                          <a:solidFill>
                            <a:srgbClr val="4A526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Încredere în influenceri (1–5)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8F7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dirty="0">
                          <a:solidFill>
                            <a:srgbClr val="4A526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0,45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8F7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dirty="0">
                          <a:solidFill>
                            <a:srgbClr val="4A526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0,08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8F7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dirty="0">
                          <a:solidFill>
                            <a:srgbClr val="4A526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0,41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8F7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dirty="0">
                          <a:solidFill>
                            <a:srgbClr val="4A526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5,50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8F7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dirty="0">
                          <a:solidFill>
                            <a:srgbClr val="4A526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&lt; 0,001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8F7"/>
                    </a:soli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dirty="0">
                          <a:solidFill>
                            <a:srgbClr val="4A526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Credibilitate percepută (1–5)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dirty="0">
                          <a:solidFill>
                            <a:srgbClr val="4A526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0,26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dirty="0">
                          <a:solidFill>
                            <a:srgbClr val="4A526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0,09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dirty="0">
                          <a:solidFill>
                            <a:srgbClr val="4A526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0,22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dirty="0">
                          <a:solidFill>
                            <a:srgbClr val="4A526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2,92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dirty="0">
                          <a:solidFill>
                            <a:srgbClr val="4A526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0,004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dirty="0">
                          <a:solidFill>
                            <a:srgbClr val="4A526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Frecvența urmăririi (1–5)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8F7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dirty="0">
                          <a:solidFill>
                            <a:srgbClr val="4A526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0,02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8F7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dirty="0">
                          <a:solidFill>
                            <a:srgbClr val="4A526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0,05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8F7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dirty="0">
                          <a:solidFill>
                            <a:srgbClr val="4A526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0,02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8F7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dirty="0">
                          <a:solidFill>
                            <a:srgbClr val="4A526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0,37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8F7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dirty="0">
                          <a:solidFill>
                            <a:srgbClr val="4A526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0,709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8F7"/>
                    </a:solidFill>
                  </a:tcPr>
                </a:tc>
              </a:tr>
            </a:tbl>
          </a:graphicData>
        </a:graphic>
      </p:graphicFrame>
      <p:sp>
        <p:nvSpPr>
          <p:cNvPr id="5" name="Text 2"/>
          <p:cNvSpPr/>
          <p:nvPr/>
        </p:nvSpPr>
        <p:spPr>
          <a:xfrm>
            <a:off x="457200" y="4434840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i="1" dirty="0">
                <a:solidFill>
                  <a:srgbClr val="7A819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Variabila dependentă: Intenție de cumpărare (1–5). R² = 0,32, F(3, 182) = 28,99, p &lt; 0,001.</a:t>
            </a:r>
            <a:endParaRPr lang="en-US" sz="1000" dirty="0"/>
          </a:p>
        </p:txBody>
      </p:sp>
      <p:sp>
        <p:nvSpPr>
          <p:cNvPr id="6" name="Text 3"/>
          <p:cNvSpPr/>
          <p:nvPr/>
        </p:nvSpPr>
        <p:spPr>
          <a:xfrm>
            <a:off x="457200" y="3429000"/>
            <a:ext cx="8229600" cy="100584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/>
          <a:lstStyle/>
          <a:p>
            <a:pPr marL="228600" indent="-228600">
              <a:spcAft>
                <a:spcPts val="800"/>
              </a:spcAft>
              <a:buSzPct val="100000"/>
              <a:buChar char="•"/>
            </a:pPr>
            <a:r>
              <a:rPr lang="en-US" sz="1700" dirty="0">
                <a:solidFill>
                  <a:srgbClr val="4A526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Modelul explică 32% din varianță; încrederea este cel mai puternic predictor</a:t>
            </a:r>
            <a:endParaRPr lang="en-US" sz="17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41248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7A8191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l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4773168"/>
            <a:ext cx="78638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7A819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Exemplu fictiv cu date simulate · </a:t>
            </a:r>
            <a:pPr indent="0" marL="0">
              <a:buNone/>
            </a:pPr>
            <a:r>
              <a:rPr lang="en-US" sz="900" b="1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 nevoie de ajutor cu lucrarea ta? </a:t>
            </a:r>
            <a:pPr indent="0" marL="0">
              <a:buNone/>
            </a:pPr>
            <a:r>
              <a:rPr lang="en-US" sz="900" b="1" u="sng" dirty="0">
                <a:solidFill>
                  <a:srgbClr val="4B7A5E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licenta-disertatie-romania.com/contact</a:t>
            </a:r>
            <a:endParaRPr lang="en-US" sz="900" dirty="0"/>
          </a:p>
        </p:txBody>
      </p:sp>
      <p:sp>
        <p:nvSpPr>
          <p:cNvPr id="3" name="Text 1"/>
          <p:cNvSpPr/>
          <p:nvPr/>
        </p:nvSpPr>
        <p:spPr>
          <a:xfrm>
            <a:off x="457200" y="274320"/>
            <a:ext cx="8229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Contribuția personală: recomandări</a:t>
            </a:r>
            <a:endParaRPr lang="en-US" sz="2600" dirty="0"/>
          </a:p>
        </p:txBody>
      </p:sp>
      <p:graphicFrame>
        <p:nvGraphicFramePr>
          <p:cNvPr id="11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1188720"/>
          <a:ext cx="8229600" cy="914400"/>
        </p:xfrm>
        <a:graphic>
          <a:graphicData uri="http://schemas.openxmlformats.org/drawingml/2006/table">
            <a:tbl>
              <a:tblPr/>
              <a:tblGrid>
                <a:gridCol w="2743200"/>
                <a:gridCol w="3291840"/>
                <a:gridCol w="2194560"/>
              </a:tblGrid>
              <a:tr h="27432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b="1" dirty="0">
                          <a:solidFill>
                            <a:srgbClr val="16233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Rezultatul cercetării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8D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b="1" dirty="0">
                          <a:solidFill>
                            <a:srgbClr val="16233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Recomandarea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8D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b="1" dirty="0">
                          <a:solidFill>
                            <a:srgbClr val="16233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Indicator de urmărit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8DE"/>
                    </a:soli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4A526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Încrederea este cel mai puternic predictor al intenției de cumpărare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4A526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Colaborări de durată cu aceiași influenceri, nu postări izolate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4A526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Rata de implicare pe 6 luni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4A526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Frecvența expunerii nu prezice intenția, credibilitatea da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8F7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4A526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Influenceri potriviți cu produsul; recenzii cu plusuri și minusuri, colaborarea marcată clar ca reclamă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8F7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4A526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Comentarii pozitive vs. negative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8F7"/>
                    </a:soli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4A526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Instagram și TikTok adună aproximativ 70% din preferințe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4A526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Buget concentrat pe cele două platforme, conținut video scurt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4A526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Cost per vânzare, pe platformă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4A526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Tinerele cumpără mai des la recomandare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8F7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4A526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Campanii separate pe segmente, cu mesaje adaptate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8F7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4A526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Rata de conversie pe segment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8F7"/>
                    </a:solidFill>
                  </a:tcPr>
                </a:tc>
              </a:tr>
            </a:tbl>
          </a:graphicData>
        </a:graphic>
      </p:graphicFrame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41248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7A8191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l"/>
            <a:fld id="{F7021451-1387-4CA6-816F-3879F97B5CBC}" type="slidenum">
              <a:rPr b="0" lang="en-US"/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4773168"/>
            <a:ext cx="78638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7A819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Exemplu fictiv cu date simulate · </a:t>
            </a:r>
            <a:pPr indent="0" marL="0">
              <a:buNone/>
            </a:pPr>
            <a:r>
              <a:rPr lang="en-US" sz="900" b="1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 nevoie de ajutor cu lucrarea ta? </a:t>
            </a:r>
            <a:pPr indent="0" marL="0">
              <a:buNone/>
            </a:pPr>
            <a:r>
              <a:rPr lang="en-US" sz="900" b="1" u="sng" dirty="0">
                <a:solidFill>
                  <a:srgbClr val="4B7A5E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licenta-disertatie-romania.com/contact</a:t>
            </a:r>
            <a:endParaRPr lang="en-US" sz="900" dirty="0"/>
          </a:p>
        </p:txBody>
      </p:sp>
      <p:sp>
        <p:nvSpPr>
          <p:cNvPr id="3" name="Text 1"/>
          <p:cNvSpPr/>
          <p:nvPr/>
        </p:nvSpPr>
        <p:spPr>
          <a:xfrm>
            <a:off x="457200" y="274320"/>
            <a:ext cx="8229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Concluzii și limite</a:t>
            </a:r>
            <a:endParaRPr lang="en-US" sz="2600" dirty="0"/>
          </a:p>
        </p:txBody>
      </p:sp>
      <p:sp>
        <p:nvSpPr>
          <p:cNvPr id="4" name="Shape 2"/>
          <p:cNvSpPr/>
          <p:nvPr/>
        </p:nvSpPr>
        <p:spPr>
          <a:xfrm>
            <a:off x="457200" y="1554480"/>
            <a:ext cx="8229600" cy="777240"/>
          </a:xfrm>
          <a:prstGeom prst="roundRect">
            <a:avLst>
              <a:gd name="adj" fmla="val 11765"/>
            </a:avLst>
          </a:prstGeom>
          <a:solidFill>
            <a:srgbClr val="E9F3EC"/>
          </a:solidFill>
          <a:ln w="12700">
            <a:solidFill>
              <a:srgbClr val="E9F3EC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621792" y="1741932"/>
            <a:ext cx="402336" cy="402336"/>
          </a:xfrm>
          <a:prstGeom prst="ellipse">
            <a:avLst/>
          </a:prstGeom>
          <a:solidFill>
            <a:srgbClr val="4B7A5E"/>
          </a:solidFill>
          <a:ln w="12700">
            <a:solidFill>
              <a:srgbClr val="4B7A5E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621792" y="1741932"/>
            <a:ext cx="402336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400" dirty="0"/>
          </a:p>
        </p:txBody>
      </p:sp>
      <p:sp>
        <p:nvSpPr>
          <p:cNvPr id="7" name="Text 5"/>
          <p:cNvSpPr/>
          <p:nvPr/>
        </p:nvSpPr>
        <p:spPr>
          <a:xfrm>
            <a:off x="1188720" y="1554480"/>
            <a:ext cx="731520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Încrederea și credibilitatea contează, expunerea nu</a:t>
            </a:r>
            <a:endParaRPr lang="en-US" sz="1700" dirty="0"/>
          </a:p>
        </p:txBody>
      </p:sp>
      <p:sp>
        <p:nvSpPr>
          <p:cNvPr id="8" name="Shape 6"/>
          <p:cNvSpPr/>
          <p:nvPr/>
        </p:nvSpPr>
        <p:spPr>
          <a:xfrm>
            <a:off x="457200" y="2468880"/>
            <a:ext cx="8229600" cy="777240"/>
          </a:xfrm>
          <a:prstGeom prst="roundRect">
            <a:avLst>
              <a:gd name="adj" fmla="val 11765"/>
            </a:avLst>
          </a:prstGeom>
          <a:solidFill>
            <a:srgbClr val="E9F3EC"/>
          </a:solidFill>
          <a:ln w="12700">
            <a:solidFill>
              <a:srgbClr val="E9F3EC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621792" y="2656332"/>
            <a:ext cx="402336" cy="402336"/>
          </a:xfrm>
          <a:prstGeom prst="ellipse">
            <a:avLst/>
          </a:prstGeom>
          <a:solidFill>
            <a:srgbClr val="4B7A5E"/>
          </a:solidFill>
          <a:ln w="12700">
            <a:solidFill>
              <a:srgbClr val="4B7A5E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21792" y="2656332"/>
            <a:ext cx="402336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1188720" y="2468880"/>
            <a:ext cx="731520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Colaborări de durată și transparente</a:t>
            </a:r>
            <a:endParaRPr lang="en-US" sz="1700" dirty="0"/>
          </a:p>
        </p:txBody>
      </p:sp>
      <p:sp>
        <p:nvSpPr>
          <p:cNvPr id="12" name="Shape 10"/>
          <p:cNvSpPr/>
          <p:nvPr/>
        </p:nvSpPr>
        <p:spPr>
          <a:xfrm>
            <a:off x="457200" y="3383280"/>
            <a:ext cx="8229600" cy="777240"/>
          </a:xfrm>
          <a:prstGeom prst="roundRect">
            <a:avLst>
              <a:gd name="adj" fmla="val 11765"/>
            </a:avLst>
          </a:prstGeom>
          <a:solidFill>
            <a:srgbClr val="E9F3EC"/>
          </a:solidFill>
          <a:ln w="12700">
            <a:solidFill>
              <a:srgbClr val="E9F3EC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621792" y="3570732"/>
            <a:ext cx="402336" cy="402336"/>
          </a:xfrm>
          <a:prstGeom prst="ellipse">
            <a:avLst/>
          </a:prstGeom>
          <a:solidFill>
            <a:srgbClr val="4B7A5E"/>
          </a:solidFill>
          <a:ln w="12700">
            <a:solidFill>
              <a:srgbClr val="4B7A5E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621792" y="3570732"/>
            <a:ext cx="402336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1188720" y="3383280"/>
            <a:ext cx="731520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Limite: eșantion de convenienență, intenție declarată</a:t>
            </a:r>
            <a:endParaRPr lang="en-US" sz="17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41248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7A8191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l"/>
            <a:fld id="{F7021451-1387-4CA6-816F-3879F97B5CBC}" type="slidenum">
              <a:rPr b="0" lang="en-US"/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4773168"/>
            <a:ext cx="78638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7A819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Exemplu fictiv cu date simulate · </a:t>
            </a:r>
            <a:pPr indent="0" marL="0">
              <a:buNone/>
            </a:pPr>
            <a:r>
              <a:rPr lang="en-US" sz="900" b="1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 nevoie de ajutor cu lucrarea ta? </a:t>
            </a:r>
            <a:pPr indent="0" marL="0">
              <a:buNone/>
            </a:pPr>
            <a:r>
              <a:rPr lang="en-US" sz="900" b="1" u="sng" dirty="0">
                <a:solidFill>
                  <a:srgbClr val="4B7A5E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licenta-disertatie-romania.com/contact</a:t>
            </a:r>
            <a:endParaRPr lang="en-US" sz="900" dirty="0"/>
          </a:p>
        </p:txBody>
      </p:sp>
      <p:sp>
        <p:nvSpPr>
          <p:cNvPr id="3" name="Text 1"/>
          <p:cNvSpPr/>
          <p:nvPr/>
        </p:nvSpPr>
        <p:spPr>
          <a:xfrm>
            <a:off x="457200" y="274320"/>
            <a:ext cx="8229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Întrebări probabile ale comisiei</a:t>
            </a:r>
            <a:endParaRPr lang="en-US" sz="2600" dirty="0"/>
          </a:p>
        </p:txBody>
      </p:sp>
      <p:sp>
        <p:nvSpPr>
          <p:cNvPr id="4" name="Shape 2"/>
          <p:cNvSpPr/>
          <p:nvPr/>
        </p:nvSpPr>
        <p:spPr>
          <a:xfrm>
            <a:off x="457200" y="1097280"/>
            <a:ext cx="8229600" cy="797814"/>
          </a:xfrm>
          <a:prstGeom prst="roundRect">
            <a:avLst>
              <a:gd name="adj" fmla="val 9169"/>
            </a:avLst>
          </a:prstGeom>
          <a:solidFill>
            <a:srgbClr val="E9F3EC"/>
          </a:solidFill>
          <a:ln w="12700">
            <a:solidFill>
              <a:srgbClr val="E9F3EC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640080" y="1097280"/>
            <a:ext cx="7863840" cy="79781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300"/>
              </a:spcAft>
              <a:buNone/>
            </a:pPr>
            <a:r>
              <a:rPr lang="en-US" sz="1200" b="1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 ce ați măsurat intenția de cumpărare și nu cumpărarea efectivă?</a:t>
            </a:r>
            <a:endParaRPr lang="en-US" sz="1200" dirty="0"/>
          </a:p>
          <a:p>
            <a:pPr indent="0" marL="0">
              <a:spcAft>
                <a:spcPts val="300"/>
              </a:spcAft>
              <a:buNone/>
            </a:pPr>
            <a:r>
              <a:rPr lang="en-US" sz="1200" dirty="0">
                <a:solidFill>
                  <a:srgbClr val="4A526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Intenția poate fi măsurată prin chestionar și este cel mai apropiat antecedent al comportamentului (Ajzen, 1991). Am adăugat totuși și numărul de produse cumpărate în ultimele 6 luni.</a:t>
            </a:r>
            <a:endParaRPr lang="en-US" sz="1200" dirty="0"/>
          </a:p>
        </p:txBody>
      </p:sp>
      <p:sp>
        <p:nvSpPr>
          <p:cNvPr id="6" name="Shape 4"/>
          <p:cNvSpPr/>
          <p:nvPr/>
        </p:nvSpPr>
        <p:spPr>
          <a:xfrm>
            <a:off x="457200" y="2004822"/>
            <a:ext cx="8229600" cy="797814"/>
          </a:xfrm>
          <a:prstGeom prst="roundRect">
            <a:avLst>
              <a:gd name="adj" fmla="val 9169"/>
            </a:avLst>
          </a:prstGeom>
          <a:solidFill>
            <a:srgbClr val="E9F3EC"/>
          </a:solidFill>
          <a:ln w="12700">
            <a:solidFill>
              <a:srgbClr val="E9F3EC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640080" y="2004822"/>
            <a:ext cx="7863840" cy="79781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300"/>
              </a:spcAft>
              <a:buNone/>
            </a:pPr>
            <a:r>
              <a:rPr lang="en-US" sz="1200" b="1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 ce frecvența urmăririi nu este predictor semnificativ în regresie?</a:t>
            </a:r>
            <a:endParaRPr lang="en-US" sz="1200" dirty="0"/>
          </a:p>
          <a:p>
            <a:pPr indent="0" marL="0">
              <a:spcAft>
                <a:spcPts val="300"/>
              </a:spcAft>
              <a:buNone/>
            </a:pPr>
            <a:r>
              <a:rPr lang="en-US" sz="1200" dirty="0">
                <a:solidFill>
                  <a:srgbClr val="4A526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Frecvența este legată de credibilitate și încredere; când acestea sunt în model, simpla expunere nu mai adaugă nimic. Contează cât de mult crede tânărul recomandarea, nu cât de des o vede.</a:t>
            </a:r>
            <a:endParaRPr lang="en-US" sz="1200" dirty="0"/>
          </a:p>
        </p:txBody>
      </p:sp>
      <p:sp>
        <p:nvSpPr>
          <p:cNvPr id="8" name="Shape 6"/>
          <p:cNvSpPr/>
          <p:nvPr/>
        </p:nvSpPr>
        <p:spPr>
          <a:xfrm>
            <a:off x="457200" y="2912364"/>
            <a:ext cx="8229600" cy="797814"/>
          </a:xfrm>
          <a:prstGeom prst="roundRect">
            <a:avLst>
              <a:gd name="adj" fmla="val 9169"/>
            </a:avLst>
          </a:prstGeom>
          <a:solidFill>
            <a:srgbClr val="E9F3EC"/>
          </a:solidFill>
          <a:ln w="12700">
            <a:solidFill>
              <a:srgbClr val="E9F3EC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40080" y="2912364"/>
            <a:ext cx="7863840" cy="79781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300"/>
              </a:spcAft>
              <a:buNone/>
            </a:pPr>
            <a:r>
              <a:rPr lang="en-US" sz="1200" b="1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Sunt rezultatele valabile pentru toți tinerii?</a:t>
            </a:r>
            <a:endParaRPr lang="en-US" sz="1200" dirty="0"/>
          </a:p>
          <a:p>
            <a:pPr indent="0" marL="0">
              <a:spcAft>
                <a:spcPts val="300"/>
              </a:spcAft>
              <a:buNone/>
            </a:pPr>
            <a:r>
              <a:rPr lang="en-US" sz="1200" dirty="0">
                <a:solidFill>
                  <a:srgbClr val="4A526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Nu. Eșantionul este de convenienență, deci rezultatele descriu respondenții. Pentru generalizare ar fi nevoie de un eșantion probabilist mai mare.</a:t>
            </a:r>
            <a:endParaRPr lang="en-US" sz="1200" dirty="0"/>
          </a:p>
        </p:txBody>
      </p:sp>
      <p:sp>
        <p:nvSpPr>
          <p:cNvPr id="10" name="Shape 8"/>
          <p:cNvSpPr/>
          <p:nvPr/>
        </p:nvSpPr>
        <p:spPr>
          <a:xfrm>
            <a:off x="457200" y="3819906"/>
            <a:ext cx="8229600" cy="797814"/>
          </a:xfrm>
          <a:prstGeom prst="roundRect">
            <a:avLst>
              <a:gd name="adj" fmla="val 9169"/>
            </a:avLst>
          </a:prstGeom>
          <a:solidFill>
            <a:srgbClr val="E9F3EC"/>
          </a:solidFill>
          <a:ln w="12700">
            <a:solidFill>
              <a:srgbClr val="E9F3EC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40080" y="3819906"/>
            <a:ext cx="7863840" cy="79781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300"/>
              </a:spcAft>
              <a:buNone/>
            </a:pPr>
            <a:r>
              <a:rPr lang="en-US" sz="1200" b="1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Ce ar face concret un brand mic, cu buget redus?</a:t>
            </a:r>
            <a:endParaRPr lang="en-US" sz="1200" dirty="0"/>
          </a:p>
          <a:p>
            <a:pPr indent="0" marL="0">
              <a:spcAft>
                <a:spcPts val="300"/>
              </a:spcAft>
              <a:buNone/>
            </a:pPr>
            <a:r>
              <a:rPr lang="en-US" sz="1200" dirty="0">
                <a:solidFill>
                  <a:srgbClr val="4A526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Ar colabora pe termen lung cu doi–trei micro sau nano-influenceri pe Instagram sau TikTok și ar urmări conversiile cu coduri de reducere personalizate.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41248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7A8191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l"/>
            <a:fld id="{F7021451-1387-4CA6-816F-3879F97B5CBC}" type="slidenum">
              <a:rPr b="0" lang="en-US"/>
              <a:t>12</a:t>
            </a:fld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16233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1554480"/>
            <a:ext cx="804672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Vă mulțumesc pentru atenție!</a:t>
            </a:r>
            <a:endParaRPr lang="en-US" sz="3600" dirty="0"/>
          </a:p>
        </p:txBody>
      </p:sp>
      <p:sp>
        <p:nvSpPr>
          <p:cNvPr id="3" name="Text 1"/>
          <p:cNvSpPr/>
          <p:nvPr/>
        </p:nvSpPr>
        <p:spPr>
          <a:xfrm>
            <a:off x="548640" y="2514600"/>
            <a:ext cx="80467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9CC3A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Întrebări?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548640" y="4617720"/>
            <a:ext cx="78638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7A819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Exemplu fictiv cu date simulate · </a:t>
            </a:r>
            <a:pPr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 nevoie de ajutor cu lucrarea ta? </a:t>
            </a:r>
            <a:pPr indent="0" marL="0">
              <a:buNone/>
            </a:pPr>
            <a:r>
              <a:rPr lang="en-US" sz="900" b="1" u="sng" dirty="0">
                <a:solidFill>
                  <a:srgbClr val="9CC3AA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licenta-disertatie-romania.com/contact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13</Slides>
  <Notes>13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6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Susținere licență – Influența influencerilor asupra deciziei de cumpărare a tinerilor</dc:title>
  <dc:subject>PptxGenJS Presentation</dc:subject>
  <dc:creator>Licenta RO</dc:creator>
  <cp:lastModifiedBy>Licenta RO</cp:lastModifiedBy>
  <cp:revision>1</cp:revision>
  <dcterms:created xsi:type="dcterms:W3CDTF">2026-10-05T20:23:48Z</dcterms:created>
  <dcterms:modified xsi:type="dcterms:W3CDTF">2026-10-05T20:23:48Z</dcterms:modified>
</cp:coreProperties>
</file>