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slideMasters/slideMaster10.xml" ContentType="application/vnd.openxmlformats-officedocument.presentationml.slideMaster+xml"/>
  <Override PartName="/ppt/slides/slide10.xml" ContentType="application/vnd.openxmlformats-officedocument.presentationml.slide+xml"/>
  <Override PartName="/ppt/slideMasters/slideMaster11.xml" ContentType="application/vnd.openxmlformats-officedocument.presentationml.slideMaster+xml"/>
  <Override PartName="/ppt/slides/slide11.xml" ContentType="application/vnd.openxmlformats-officedocument.presentationml.slide+xml"/>
  <Override PartName="/ppt/slideMasters/slideMaster12.xml" ContentType="application/vnd.openxmlformats-officedocument.presentationml.slideMaster+xml"/>
  <Override PartName="/ppt/slides/slide12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</p:sldIdLst>
  <p:notesMasterIdLst>
    <p:notesMasterId r:id="rId14"/>
  </p:notesMasterIdLst>
  <p:sldSz cx="9144000" cy="5143500"/>
  <p:notesSz cx="5143500" cy="9144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notesMaster" Target="notesMasters/notesMaster1.xml"/><Relationship Id="rId15" Type="http://schemas.openxmlformats.org/officeDocument/2006/relationships/presProps" Target="presProps.xml"/><Relationship Id="rId16" Type="http://schemas.openxmlformats.org/officeDocument/2006/relationships/viewProps" Target="viewProps.xml"/><Relationship Id="rId17" Type="http://schemas.openxmlformats.org/officeDocument/2006/relationships/theme" Target="theme/theme1.xml"/><Relationship Id="rId18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_rels/notesSlide1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0.xml"/>
		</Relationships>
</file>

<file path=ppt/notesSlides/_rels/notesSlide1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1.xml"/>
		</Relationships>
</file>

<file path=ppt/notesSlides/_rels/notesSlide1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2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Prezintă-te și spune titlul lucrării. Susținerea durează de obicei 10-15 minute; verifică timpul cerut de comisia ta.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Arată harta de localizare și spune întrebarea de cercetare. Precizează că datele din acest exemplu sunt simulate.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Citește cele două ipoteze; la final arăți cum au fost verificate.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Explică pe scurt clasificarea supervizată și validarea. Comisia va întreba aproape sigur de acuratețe.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Arată cele două hărți (2006 și 2024) una lângă alta, apoi graficul. Mesajul: construitul aproape s-a dublat.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Explică cum se citește matricea: rândul este clasa din 2006, coloana este clasa din 2024, diagonala este stabilitatea. Spune două cifre: 7.690 ha (12,8%) și-au schimbat utilizarea, iar cea mai mare conversie este arabil → rezidențial, 2.600 ha.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Spune că fiecare punct este o comună. Comunele apropiate de oraș au cea mai mare extindere.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Leagă factorii de rezultate: centura ocolitoare explică halele, creșterea populației explică cartierele de case.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Aceasta este contribuția ta. Spune clar ce recomanzi și de ce.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Răspunde la ipoteze, prezintă limitele și mulțumește comisiei.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Slide ascuns: nu apare la prezentare. Pregătește răspunsurile cu voce tare înainte de susținere.
Întrebare: De ce ați ales doar șase clase de utilizare?
Răspuns: Sunt suficiente pentru întrebarea lucrării (construit versus agricol) și pot fi separate sigur pe imagini de 30 m; clasele mai fine ar fi scăzut acuratețea.
Întrebare: Ce înseamnă un coeficient kappa de 0,83?
Răspuns: Că acordul dintre clasificare și realitatea de pe ortofotoplanuri este cu mult peste cel obținut întâmplător; este considerat un acord foarte bun.
Întrebare: Cum ați evitat confuzia dintre pajiști și teren arabil?
Răspuns: Prin zone de antrenament verificate pe ortofotoplanuri; confuzia rămâne cea mai mare, iar acuratețea pentru pajiști este cea mai mică (sub 80%).
Întrebare: Ce limite are corelația pe comune?
Răspuns: Sunt doar 18 comune și o corelație nu arată cauzalitatea; de aceea am discutat și factorii concreți, precum centura ocolitoare.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Mulțumește comisiei și coordonatorului. Pregătește din timp răspunsuri la 3-4 întrebări probabile despre metodă și limite.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CONTENT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109728" cy="5143500"/>
          </a:xfrm>
          <a:prstGeom prst="rect">
            <a:avLst/>
          </a:prstGeom>
          <a:solidFill>
            <a:srgbClr val="4B7A5E"/>
          </a:solidFill>
          <a:ln/>
        </p:spPr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412480" y="4754880"/>
            <a:ext cx="45720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000">
                <a:solidFill>
                  <a:srgbClr val="7A8191"/>
                </a:solidFill>
                <a:latin typeface="Calibri"/>
                <a:ea typeface="Calibri"/>
                <a:cs typeface="Calibri"/>
              </a:defRPr>
            </a:lvl1pPr>
          </a:lstStyle>
          <a:p>
            <a:pPr algn="l"/>
            <a:fld id="{F7021451-1387-4CA6-816F-3879F97B5CBC}" type="slidenum">
              <a:rPr b="0" lang="en-US"/>
              <a:t>1002</a:t>
            </a:fld>
            <a:endParaRPr 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412480" y="4754880"/>
            <a:ext cx="45720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000">
                <a:solidFill>
                  <a:srgbClr val="7A8191"/>
                </a:solidFill>
                <a:latin typeface="Calibri"/>
                <a:ea typeface="Calibri"/>
                <a:cs typeface="Calibri"/>
              </a:defRPr>
            </a:lvl1pPr>
          </a:lstStyle>
          <a:p>
            <a:pPr algn="l"/>
            <a:fld id="{F7021451-1387-4CA6-816F-3879F97B5CBC}" type="slidenum">
              <a:rPr b="0" lang="en-US"/>
              <a:t>null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hyperlink" Target="https://licenta-disertatie-romania.com/contact/" TargetMode="External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hyperlink" Target="https://licenta-disertatie-romania.com/contact/" TargetMode="External"/><Relationship Id="rId2" Type="http://schemas.openxmlformats.org/officeDocument/2006/relationships/slideLayout" Target="../slideLayouts/slideLayout2.xml"/><Relationship Id="rId3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hyperlink" Target="https://licenta-disertatie-romania.com/contact/" TargetMode="External"/><Relationship Id="rId2" Type="http://schemas.openxmlformats.org/officeDocument/2006/relationships/slideLayout" Target="../slideLayouts/slideLayout2.xml"/><Relationship Id="rId3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hyperlink" Target="https://licenta-disertatie-romania.com/contact/" TargetMode="External"/><Relationship Id="rId2" Type="http://schemas.openxmlformats.org/officeDocument/2006/relationships/slideLayout" Target="../slideLayouts/slideLayout2.xml"/><Relationship Id="rId3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hyperlink" Target="https://licenta-disertatie-romania.com/contact/" TargetMode="External"/><Relationship Id="rId2" Type="http://schemas.openxmlformats.org/officeDocument/2006/relationships/image" Target="../media/image-5-1.png"/><Relationship Id="rId3" Type="http://schemas.openxmlformats.org/officeDocument/2006/relationships/slideLayout" Target="../slideLayouts/slideLayout2.xml"/><Relationship Id="rId4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hyperlink" Target="https://licenta-disertatie-romania.com/contact/" TargetMode="External"/><Relationship Id="rId2" Type="http://schemas.openxmlformats.org/officeDocument/2006/relationships/slideLayout" Target="../slideLayouts/slideLayout2.xml"/><Relationship Id="rId3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hyperlink" Target="https://licenta-disertatie-romania.com/contact/" TargetMode="External"/><Relationship Id="rId2" Type="http://schemas.openxmlformats.org/officeDocument/2006/relationships/image" Target="../media/image-7-1.png"/><Relationship Id="rId3" Type="http://schemas.openxmlformats.org/officeDocument/2006/relationships/slideLayout" Target="../slideLayouts/slideLayout2.xml"/><Relationship Id="rId4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hyperlink" Target="https://licenta-disertatie-romania.com/contact/" TargetMode="External"/><Relationship Id="rId2" Type="http://schemas.openxmlformats.org/officeDocument/2006/relationships/image" Target="../media/image-8-1.png"/><Relationship Id="rId3" Type="http://schemas.openxmlformats.org/officeDocument/2006/relationships/slideLayout" Target="../slideLayouts/slideLayout2.xml"/><Relationship Id="rId4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hyperlink" Target="https://licenta-disertatie-romania.com/contact/" TargetMode="External"/><Relationship Id="rId2" Type="http://schemas.openxmlformats.org/officeDocument/2006/relationships/slideLayout" Target="../slideLayouts/slideLayout2.xml"/><Relationship Id="rId3" Type="http://schemas.openxmlformats.org/officeDocument/2006/relationships/notesSlide" Target="../notesSlides/notesSlide9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hyperlink" Target="https://licenta-disertatie-romania.com/contact/" TargetMode="External"/><Relationship Id="rId2" Type="http://schemas.openxmlformats.org/officeDocument/2006/relationships/slideLayout" Target="../slideLayouts/slideLayout2.xml"/><Relationship Id="rId3" Type="http://schemas.openxmlformats.org/officeDocument/2006/relationships/notesSlide" Target="../notesSlides/notesSlide10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hyperlink" Target="https://licenta-disertatie-romania.com/contact/" TargetMode="External"/><Relationship Id="rId2" Type="http://schemas.openxmlformats.org/officeDocument/2006/relationships/slideLayout" Target="../slideLayouts/slideLayout2.xml"/><Relationship Id="rId3" Type="http://schemas.openxmlformats.org/officeDocument/2006/relationships/notesSlide" Target="../notesSlides/notesSlide11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hyperlink" Target="https://licenta-disertatie-romania.com/contact/" TargetMode="External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1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16233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548640" y="960120"/>
            <a:ext cx="822960" cy="73152"/>
          </a:xfrm>
          <a:prstGeom prst="rect">
            <a:avLst/>
          </a:prstGeom>
          <a:solidFill>
            <a:srgbClr val="9CC3AA"/>
          </a:solidFill>
          <a:ln w="12700">
            <a:solidFill>
              <a:srgbClr val="9CC3AA"/>
            </a:solidFill>
            <a:prstDash val="solid"/>
          </a:ln>
        </p:spPr>
      </p:sp>
      <p:sp>
        <p:nvSpPr>
          <p:cNvPr id="3" name="Text 1"/>
          <p:cNvSpPr/>
          <p:nvPr/>
        </p:nvSpPr>
        <p:spPr>
          <a:xfrm>
            <a:off x="548640" y="548640"/>
            <a:ext cx="804672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200" b="1" spc="200" kern="0" dirty="0">
                <a:solidFill>
                  <a:srgbClr val="9CC3A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LUCRARE DE LICENȚĂ · GEOGRAFIE</a:t>
            </a:r>
            <a:endParaRPr lang="en-US" sz="1200" dirty="0"/>
          </a:p>
        </p:txBody>
      </p:sp>
      <p:sp>
        <p:nvSpPr>
          <p:cNvPr id="4" name="Text 2"/>
          <p:cNvSpPr/>
          <p:nvPr/>
        </p:nvSpPr>
        <p:spPr>
          <a:xfrm>
            <a:off x="548640" y="1188720"/>
            <a:ext cx="8046720" cy="17373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30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Schimbările utilizării terenurilor într-o zonă metropolitană</a:t>
            </a:r>
            <a:endParaRPr lang="en-US" sz="3000" dirty="0"/>
          </a:p>
        </p:txBody>
      </p:sp>
      <p:sp>
        <p:nvSpPr>
          <p:cNvPr id="5" name="Text 3"/>
          <p:cNvSpPr/>
          <p:nvPr/>
        </p:nvSpPr>
        <p:spPr>
          <a:xfrm>
            <a:off x="548640" y="3200400"/>
            <a:ext cx="8046720" cy="10058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spcAft>
                <a:spcPts val="400"/>
              </a:spcAft>
              <a:buNone/>
            </a:pPr>
            <a:r>
              <a:rPr lang="en-US" sz="1400" dirty="0">
                <a:solidFill>
                  <a:srgbClr val="D9E8DE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Absolvent: Radu Pavel (nume fictiv)</a:t>
            </a:r>
            <a:endParaRPr lang="en-US" sz="1400" dirty="0"/>
          </a:p>
          <a:p>
            <a:pPr indent="0" marL="0">
              <a:spcAft>
                <a:spcPts val="400"/>
              </a:spcAft>
              <a:buNone/>
            </a:pPr>
            <a:r>
              <a:rPr lang="en-US" sz="1400" dirty="0">
                <a:solidFill>
                  <a:srgbClr val="D9E8DE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Coordonator științific: Lect. univ. dr. Cristina Olteanu (nume fictiv)</a:t>
            </a:r>
            <a:endParaRPr lang="en-US" sz="1400" dirty="0"/>
          </a:p>
          <a:p>
            <a:pPr indent="0" marL="0">
              <a:spcAft>
                <a:spcPts val="400"/>
              </a:spcAft>
              <a:buNone/>
            </a:pPr>
            <a:r>
              <a:rPr lang="en-US" sz="1400" dirty="0">
                <a:solidFill>
                  <a:srgbClr val="D9E8DE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FACULTATEA DE GEOGRAFIE · București, 2026</a:t>
            </a:r>
            <a:endParaRPr lang="en-US" sz="1400" dirty="0"/>
          </a:p>
        </p:txBody>
      </p:sp>
      <p:sp>
        <p:nvSpPr>
          <p:cNvPr id="6" name="Text 4"/>
          <p:cNvSpPr/>
          <p:nvPr/>
        </p:nvSpPr>
        <p:spPr>
          <a:xfrm>
            <a:off x="548640" y="4617720"/>
            <a:ext cx="786384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900" dirty="0">
                <a:solidFill>
                  <a:srgbClr val="7A8191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Exemplu fictiv cu date simulate · </a:t>
            </a:r>
            <a:pPr indent="0" marL="0">
              <a:buNone/>
            </a:pPr>
            <a:r>
              <a:rPr lang="en-US" sz="9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Ai nevoie de ajutor cu lucrarea ta? </a:t>
            </a:r>
            <a:pPr indent="0" marL="0">
              <a:buNone/>
            </a:pPr>
            <a:r>
              <a:rPr lang="en-US" sz="900" b="1" u="sng" dirty="0">
                <a:solidFill>
                  <a:srgbClr val="9CC3AA"/>
                </a:solidFill>
                <a:latin typeface="Calibri" pitchFamily="34" charset="0"/>
                <a:ea typeface="Calibri" pitchFamily="34" charset="-122"/>
                <a:cs typeface="Calibri" pitchFamily="34" charset="-120"/>
                <a:hlinkClick r:id="rId1" invalidUrl="" action="" tgtFrame="" tooltip="" history="1" highlightClick="0" endSnd="0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licenta-disertatie-romania.com/contact</a:t>
            </a:r>
            <a:endParaRPr lang="en-US" sz="900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457200" y="4773168"/>
            <a:ext cx="786384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900" dirty="0">
                <a:solidFill>
                  <a:srgbClr val="7A8191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Exemplu fictiv cu date simulate · </a:t>
            </a:r>
            <a:pPr indent="0" marL="0">
              <a:buNone/>
            </a:pPr>
            <a:r>
              <a:rPr lang="en-US" sz="900" b="1" dirty="0">
                <a:solidFill>
                  <a:srgbClr val="16233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Ai nevoie de ajutor cu lucrarea ta? </a:t>
            </a:r>
            <a:pPr indent="0" marL="0">
              <a:buNone/>
            </a:pPr>
            <a:r>
              <a:rPr lang="en-US" sz="900" b="1" u="sng" dirty="0">
                <a:solidFill>
                  <a:srgbClr val="4B7A5E"/>
                </a:solidFill>
                <a:latin typeface="Calibri" pitchFamily="34" charset="0"/>
                <a:ea typeface="Calibri" pitchFamily="34" charset="-122"/>
                <a:cs typeface="Calibri" pitchFamily="34" charset="-120"/>
                <a:hlinkClick r:id="rId1" invalidUrl="" action="" tgtFrame="" tooltip="" history="1" highlightClick="0" endSnd="0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licenta-disertatie-romania.com/contact</a:t>
            </a:r>
            <a:endParaRPr lang="en-US" sz="900" dirty="0"/>
          </a:p>
        </p:txBody>
      </p:sp>
      <p:sp>
        <p:nvSpPr>
          <p:cNvPr id="3" name="Text 1"/>
          <p:cNvSpPr/>
          <p:nvPr/>
        </p:nvSpPr>
        <p:spPr>
          <a:xfrm>
            <a:off x="457200" y="274320"/>
            <a:ext cx="8229600" cy="685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600" b="1" dirty="0">
                <a:solidFill>
                  <a:srgbClr val="16233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Tema și zona de studiu</a:t>
            </a:r>
            <a:endParaRPr lang="en-US" sz="2600" dirty="0"/>
          </a:p>
        </p:txBody>
      </p:sp>
      <p:sp>
        <p:nvSpPr>
          <p:cNvPr id="4" name="Shape 2"/>
          <p:cNvSpPr/>
          <p:nvPr/>
        </p:nvSpPr>
        <p:spPr>
          <a:xfrm>
            <a:off x="457200" y="1554480"/>
            <a:ext cx="8229600" cy="777240"/>
          </a:xfrm>
          <a:prstGeom prst="roundRect">
            <a:avLst>
              <a:gd name="adj" fmla="val 11765"/>
            </a:avLst>
          </a:prstGeom>
          <a:solidFill>
            <a:srgbClr val="E9F3EC"/>
          </a:solidFill>
          <a:ln w="12700">
            <a:solidFill>
              <a:srgbClr val="E9F3EC"/>
            </a:solidFill>
            <a:prstDash val="solid"/>
          </a:ln>
        </p:spPr>
      </p:sp>
      <p:sp>
        <p:nvSpPr>
          <p:cNvPr id="5" name="Shape 3"/>
          <p:cNvSpPr/>
          <p:nvPr/>
        </p:nvSpPr>
        <p:spPr>
          <a:xfrm>
            <a:off x="621792" y="1741932"/>
            <a:ext cx="402336" cy="402336"/>
          </a:xfrm>
          <a:prstGeom prst="ellipse">
            <a:avLst/>
          </a:prstGeom>
          <a:solidFill>
            <a:srgbClr val="4B7A5E"/>
          </a:solidFill>
          <a:ln w="12700">
            <a:solidFill>
              <a:srgbClr val="4B7A5E"/>
            </a:solidFill>
            <a:prstDash val="solid"/>
          </a:ln>
        </p:spPr>
      </p:sp>
      <p:sp>
        <p:nvSpPr>
          <p:cNvPr id="6" name="Text 4"/>
          <p:cNvSpPr/>
          <p:nvPr/>
        </p:nvSpPr>
        <p:spPr>
          <a:xfrm>
            <a:off x="621792" y="1741932"/>
            <a:ext cx="402336" cy="40233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4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1</a:t>
            </a:r>
            <a:endParaRPr lang="en-US" sz="1400" dirty="0"/>
          </a:p>
        </p:txBody>
      </p:sp>
      <p:sp>
        <p:nvSpPr>
          <p:cNvPr id="7" name="Text 5"/>
          <p:cNvSpPr/>
          <p:nvPr/>
        </p:nvSpPr>
        <p:spPr>
          <a:xfrm>
            <a:off x="1188720" y="1554480"/>
            <a:ext cx="7315200" cy="7772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700" dirty="0">
                <a:solidFill>
                  <a:srgbClr val="16233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Zonă metropolitană: 18 comune, 60.000 ha</a:t>
            </a:r>
            <a:endParaRPr lang="en-US" sz="1700" dirty="0"/>
          </a:p>
        </p:txBody>
      </p:sp>
      <p:sp>
        <p:nvSpPr>
          <p:cNvPr id="8" name="Shape 6"/>
          <p:cNvSpPr/>
          <p:nvPr/>
        </p:nvSpPr>
        <p:spPr>
          <a:xfrm>
            <a:off x="457200" y="2468880"/>
            <a:ext cx="8229600" cy="777240"/>
          </a:xfrm>
          <a:prstGeom prst="roundRect">
            <a:avLst>
              <a:gd name="adj" fmla="val 11765"/>
            </a:avLst>
          </a:prstGeom>
          <a:solidFill>
            <a:srgbClr val="E9F3EC"/>
          </a:solidFill>
          <a:ln w="12700">
            <a:solidFill>
              <a:srgbClr val="E9F3EC"/>
            </a:solidFill>
            <a:prstDash val="solid"/>
          </a:ln>
        </p:spPr>
      </p:sp>
      <p:sp>
        <p:nvSpPr>
          <p:cNvPr id="9" name="Shape 7"/>
          <p:cNvSpPr/>
          <p:nvPr/>
        </p:nvSpPr>
        <p:spPr>
          <a:xfrm>
            <a:off x="621792" y="2656332"/>
            <a:ext cx="402336" cy="402336"/>
          </a:xfrm>
          <a:prstGeom prst="ellipse">
            <a:avLst/>
          </a:prstGeom>
          <a:solidFill>
            <a:srgbClr val="4B7A5E"/>
          </a:solidFill>
          <a:ln w="12700">
            <a:solidFill>
              <a:srgbClr val="4B7A5E"/>
            </a:solidFill>
            <a:prstDash val="solid"/>
          </a:ln>
        </p:spPr>
      </p:sp>
      <p:sp>
        <p:nvSpPr>
          <p:cNvPr id="10" name="Text 8"/>
          <p:cNvSpPr/>
          <p:nvPr/>
        </p:nvSpPr>
        <p:spPr>
          <a:xfrm>
            <a:off x="621792" y="2656332"/>
            <a:ext cx="402336" cy="40233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4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2</a:t>
            </a:r>
            <a:endParaRPr lang="en-US" sz="1400" dirty="0"/>
          </a:p>
        </p:txBody>
      </p:sp>
      <p:sp>
        <p:nvSpPr>
          <p:cNvPr id="11" name="Text 9"/>
          <p:cNvSpPr/>
          <p:nvPr/>
        </p:nvSpPr>
        <p:spPr>
          <a:xfrm>
            <a:off x="1188720" y="2468880"/>
            <a:ext cx="7315200" cy="7772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700" dirty="0">
                <a:solidFill>
                  <a:srgbClr val="16233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Perioada: 2006–2024</a:t>
            </a:r>
            <a:endParaRPr lang="en-US" sz="1700" dirty="0"/>
          </a:p>
        </p:txBody>
      </p:sp>
      <p:sp>
        <p:nvSpPr>
          <p:cNvPr id="12" name="Shape 10"/>
          <p:cNvSpPr/>
          <p:nvPr/>
        </p:nvSpPr>
        <p:spPr>
          <a:xfrm>
            <a:off x="457200" y="3383280"/>
            <a:ext cx="8229600" cy="777240"/>
          </a:xfrm>
          <a:prstGeom prst="roundRect">
            <a:avLst>
              <a:gd name="adj" fmla="val 11765"/>
            </a:avLst>
          </a:prstGeom>
          <a:solidFill>
            <a:srgbClr val="E9F3EC"/>
          </a:solidFill>
          <a:ln w="12700">
            <a:solidFill>
              <a:srgbClr val="E9F3EC"/>
            </a:solidFill>
            <a:prstDash val="solid"/>
          </a:ln>
        </p:spPr>
      </p:sp>
      <p:sp>
        <p:nvSpPr>
          <p:cNvPr id="13" name="Shape 11"/>
          <p:cNvSpPr/>
          <p:nvPr/>
        </p:nvSpPr>
        <p:spPr>
          <a:xfrm>
            <a:off x="621792" y="3570732"/>
            <a:ext cx="402336" cy="402336"/>
          </a:xfrm>
          <a:prstGeom prst="ellipse">
            <a:avLst/>
          </a:prstGeom>
          <a:solidFill>
            <a:srgbClr val="4B7A5E"/>
          </a:solidFill>
          <a:ln w="12700">
            <a:solidFill>
              <a:srgbClr val="4B7A5E"/>
            </a:solidFill>
            <a:prstDash val="solid"/>
          </a:ln>
        </p:spPr>
      </p:sp>
      <p:sp>
        <p:nvSpPr>
          <p:cNvPr id="14" name="Text 12"/>
          <p:cNvSpPr/>
          <p:nvPr/>
        </p:nvSpPr>
        <p:spPr>
          <a:xfrm>
            <a:off x="621792" y="3570732"/>
            <a:ext cx="402336" cy="40233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4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3</a:t>
            </a:r>
            <a:endParaRPr lang="en-US" sz="1400" dirty="0"/>
          </a:p>
        </p:txBody>
      </p:sp>
      <p:sp>
        <p:nvSpPr>
          <p:cNvPr id="15" name="Text 13"/>
          <p:cNvSpPr/>
          <p:nvPr/>
        </p:nvSpPr>
        <p:spPr>
          <a:xfrm>
            <a:off x="1188720" y="3383280"/>
            <a:ext cx="7315200" cy="7772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700" dirty="0">
                <a:solidFill>
                  <a:srgbClr val="16233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Cum s-a schimbat utilizarea terenurilor?</a:t>
            </a:r>
            <a:endParaRPr lang="en-US" sz="17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412480" y="4754880"/>
            <a:ext cx="45720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000">
                <a:solidFill>
                  <a:srgbClr val="7A8191"/>
                </a:solidFill>
                <a:latin typeface="Calibri"/>
                <a:ea typeface="Calibri"/>
                <a:cs typeface="Calibri"/>
              </a:defRPr>
            </a:lvl1pPr>
          </a:lstStyle>
          <a:p>
            <a:pPr algn="l"/>
            <a:fld id="{F7021451-1387-4CA6-816F-3879F97B5CBC}" type="slidenum">
              <a:rPr b="0" lang="en-US"/>
              <a:t>2</a:t>
            </a:fld>
            <a:endParaRPr lang="en-US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457200" y="4773168"/>
            <a:ext cx="786384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900" dirty="0">
                <a:solidFill>
                  <a:srgbClr val="7A8191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Exemplu fictiv cu date simulate · </a:t>
            </a:r>
            <a:pPr indent="0" marL="0">
              <a:buNone/>
            </a:pPr>
            <a:r>
              <a:rPr lang="en-US" sz="900" b="1" dirty="0">
                <a:solidFill>
                  <a:srgbClr val="16233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Ai nevoie de ajutor cu lucrarea ta? </a:t>
            </a:r>
            <a:pPr indent="0" marL="0">
              <a:buNone/>
            </a:pPr>
            <a:r>
              <a:rPr lang="en-US" sz="900" b="1" u="sng" dirty="0">
                <a:solidFill>
                  <a:srgbClr val="4B7A5E"/>
                </a:solidFill>
                <a:latin typeface="Calibri" pitchFamily="34" charset="0"/>
                <a:ea typeface="Calibri" pitchFamily="34" charset="-122"/>
                <a:cs typeface="Calibri" pitchFamily="34" charset="-120"/>
                <a:hlinkClick r:id="rId1" invalidUrl="" action="" tgtFrame="" tooltip="" history="1" highlightClick="0" endSnd="0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licenta-disertatie-romania.com/contact</a:t>
            </a:r>
            <a:endParaRPr lang="en-US" sz="900" dirty="0"/>
          </a:p>
        </p:txBody>
      </p:sp>
      <p:sp>
        <p:nvSpPr>
          <p:cNvPr id="3" name="Text 1"/>
          <p:cNvSpPr/>
          <p:nvPr/>
        </p:nvSpPr>
        <p:spPr>
          <a:xfrm>
            <a:off x="457200" y="274320"/>
            <a:ext cx="8229600" cy="685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600" b="1" dirty="0">
                <a:solidFill>
                  <a:srgbClr val="16233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Ipoteze</a:t>
            </a:r>
            <a:endParaRPr lang="en-US" sz="2600" dirty="0"/>
          </a:p>
        </p:txBody>
      </p:sp>
      <p:sp>
        <p:nvSpPr>
          <p:cNvPr id="4" name="Shape 2"/>
          <p:cNvSpPr/>
          <p:nvPr/>
        </p:nvSpPr>
        <p:spPr>
          <a:xfrm>
            <a:off x="457200" y="1371600"/>
            <a:ext cx="4000500" cy="2651760"/>
          </a:xfrm>
          <a:prstGeom prst="roundRect">
            <a:avLst>
              <a:gd name="adj" fmla="val 4138"/>
            </a:avLst>
          </a:prstGeom>
          <a:solidFill>
            <a:srgbClr val="16233F"/>
          </a:solidFill>
          <a:ln w="12700">
            <a:solidFill>
              <a:srgbClr val="16233F"/>
            </a:solidFill>
            <a:prstDash val="solid"/>
          </a:ln>
        </p:spPr>
      </p:sp>
      <p:sp>
        <p:nvSpPr>
          <p:cNvPr id="5" name="Text 3"/>
          <p:cNvSpPr/>
          <p:nvPr/>
        </p:nvSpPr>
        <p:spPr>
          <a:xfrm>
            <a:off x="640080" y="1554480"/>
            <a:ext cx="3634740" cy="6400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22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I1</a:t>
            </a:r>
            <a:endParaRPr lang="en-US" sz="2200" dirty="0"/>
          </a:p>
        </p:txBody>
      </p:sp>
      <p:sp>
        <p:nvSpPr>
          <p:cNvPr id="6" name="Text 4"/>
          <p:cNvSpPr/>
          <p:nvPr/>
        </p:nvSpPr>
        <p:spPr>
          <a:xfrm>
            <a:off x="640080" y="2240280"/>
            <a:ext cx="3634740" cy="16459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600" dirty="0">
                <a:solidFill>
                  <a:srgbClr val="D9E8DE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Construcțiile noi apar pe terenuri agricole</a:t>
            </a:r>
            <a:endParaRPr lang="en-US" sz="1600" dirty="0"/>
          </a:p>
        </p:txBody>
      </p:sp>
      <p:sp>
        <p:nvSpPr>
          <p:cNvPr id="7" name="Shape 5"/>
          <p:cNvSpPr/>
          <p:nvPr/>
        </p:nvSpPr>
        <p:spPr>
          <a:xfrm>
            <a:off x="4686300" y="1371600"/>
            <a:ext cx="4000500" cy="2651760"/>
          </a:xfrm>
          <a:prstGeom prst="roundRect">
            <a:avLst>
              <a:gd name="adj" fmla="val 4138"/>
            </a:avLst>
          </a:prstGeom>
          <a:solidFill>
            <a:srgbClr val="E9F3EC"/>
          </a:solidFill>
          <a:ln w="12700">
            <a:solidFill>
              <a:srgbClr val="E9F3EC"/>
            </a:solidFill>
            <a:prstDash val="solid"/>
          </a:ln>
        </p:spPr>
      </p:sp>
      <p:sp>
        <p:nvSpPr>
          <p:cNvPr id="8" name="Text 6"/>
          <p:cNvSpPr/>
          <p:nvPr/>
        </p:nvSpPr>
        <p:spPr>
          <a:xfrm>
            <a:off x="4869180" y="1554480"/>
            <a:ext cx="3634740" cy="6400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2200" b="1" dirty="0">
                <a:solidFill>
                  <a:srgbClr val="4B7A5E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I2</a:t>
            </a:r>
            <a:endParaRPr lang="en-US" sz="2200" dirty="0"/>
          </a:p>
        </p:txBody>
      </p:sp>
      <p:sp>
        <p:nvSpPr>
          <p:cNvPr id="9" name="Text 7"/>
          <p:cNvSpPr/>
          <p:nvPr/>
        </p:nvSpPr>
        <p:spPr>
          <a:xfrm>
            <a:off x="4869180" y="2240280"/>
            <a:ext cx="3634740" cy="16459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600" dirty="0">
                <a:solidFill>
                  <a:srgbClr val="16233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Extinderea este mai mare lângă oraș</a:t>
            </a:r>
            <a:endParaRPr lang="en-US" sz="16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412480" y="4754880"/>
            <a:ext cx="45720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000">
                <a:solidFill>
                  <a:srgbClr val="7A8191"/>
                </a:solidFill>
                <a:latin typeface="Calibri"/>
                <a:ea typeface="Calibri"/>
                <a:cs typeface="Calibri"/>
              </a:defRPr>
            </a:lvl1pPr>
          </a:lstStyle>
          <a:p>
            <a:pPr algn="l"/>
            <a:fld id="{F7021451-1387-4CA6-816F-3879F97B5CBC}" type="slidenum">
              <a:rPr b="0" lang="en-US"/>
              <a:t>3</a:t>
            </a:fld>
            <a:endParaRPr lang="en-US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457200" y="4773168"/>
            <a:ext cx="786384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900" dirty="0">
                <a:solidFill>
                  <a:srgbClr val="7A8191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Exemplu fictiv cu date simulate · </a:t>
            </a:r>
            <a:pPr indent="0" marL="0">
              <a:buNone/>
            </a:pPr>
            <a:r>
              <a:rPr lang="en-US" sz="900" b="1" dirty="0">
                <a:solidFill>
                  <a:srgbClr val="16233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Ai nevoie de ajutor cu lucrarea ta? </a:t>
            </a:r>
            <a:pPr indent="0" marL="0">
              <a:buNone/>
            </a:pPr>
            <a:r>
              <a:rPr lang="en-US" sz="900" b="1" u="sng" dirty="0">
                <a:solidFill>
                  <a:srgbClr val="4B7A5E"/>
                </a:solidFill>
                <a:latin typeface="Calibri" pitchFamily="34" charset="0"/>
                <a:ea typeface="Calibri" pitchFamily="34" charset="-122"/>
                <a:cs typeface="Calibri" pitchFamily="34" charset="-120"/>
                <a:hlinkClick r:id="rId1" invalidUrl="" action="" tgtFrame="" tooltip="" history="1" highlightClick="0" endSnd="0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licenta-disertatie-romania.com/contact</a:t>
            </a:r>
            <a:endParaRPr lang="en-US" sz="900" dirty="0"/>
          </a:p>
        </p:txBody>
      </p:sp>
      <p:sp>
        <p:nvSpPr>
          <p:cNvPr id="3" name="Text 1"/>
          <p:cNvSpPr/>
          <p:nvPr/>
        </p:nvSpPr>
        <p:spPr>
          <a:xfrm>
            <a:off x="457200" y="274320"/>
            <a:ext cx="8229600" cy="685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600" b="1" dirty="0">
                <a:solidFill>
                  <a:srgbClr val="16233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Metodologia GIS</a:t>
            </a:r>
            <a:endParaRPr lang="en-US" sz="2600" dirty="0"/>
          </a:p>
        </p:txBody>
      </p:sp>
      <p:sp>
        <p:nvSpPr>
          <p:cNvPr id="4" name="Shape 2"/>
          <p:cNvSpPr/>
          <p:nvPr/>
        </p:nvSpPr>
        <p:spPr>
          <a:xfrm>
            <a:off x="457200" y="1325880"/>
            <a:ext cx="2590800" cy="1737360"/>
          </a:xfrm>
          <a:prstGeom prst="roundRect">
            <a:avLst>
              <a:gd name="adj" fmla="val 6316"/>
            </a:avLst>
          </a:prstGeom>
          <a:solidFill>
            <a:srgbClr val="E9F3EC"/>
          </a:solidFill>
          <a:ln w="12700">
            <a:solidFill>
              <a:srgbClr val="E9F3EC"/>
            </a:solidFill>
            <a:prstDash val="solid"/>
          </a:ln>
        </p:spPr>
      </p:sp>
      <p:sp>
        <p:nvSpPr>
          <p:cNvPr id="5" name="Text 3"/>
          <p:cNvSpPr/>
          <p:nvPr/>
        </p:nvSpPr>
        <p:spPr>
          <a:xfrm>
            <a:off x="457200" y="1463040"/>
            <a:ext cx="2590800" cy="8229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3400" b="1" dirty="0">
                <a:solidFill>
                  <a:srgbClr val="4B7A5E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6</a:t>
            </a:r>
            <a:endParaRPr lang="en-US" sz="3400" dirty="0"/>
          </a:p>
        </p:txBody>
      </p:sp>
      <p:sp>
        <p:nvSpPr>
          <p:cNvPr id="6" name="Text 4"/>
          <p:cNvSpPr/>
          <p:nvPr/>
        </p:nvSpPr>
        <p:spPr>
          <a:xfrm>
            <a:off x="594360" y="2286000"/>
            <a:ext cx="2316480" cy="68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buNone/>
            </a:pPr>
            <a:r>
              <a:rPr lang="en-US" sz="1300" dirty="0">
                <a:solidFill>
                  <a:srgbClr val="16233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clase de utilizare</a:t>
            </a:r>
            <a:endParaRPr lang="en-US" sz="1300" dirty="0"/>
          </a:p>
        </p:txBody>
      </p:sp>
      <p:sp>
        <p:nvSpPr>
          <p:cNvPr id="7" name="Shape 5"/>
          <p:cNvSpPr/>
          <p:nvPr/>
        </p:nvSpPr>
        <p:spPr>
          <a:xfrm>
            <a:off x="3276600" y="1325880"/>
            <a:ext cx="2590800" cy="1737360"/>
          </a:xfrm>
          <a:prstGeom prst="roundRect">
            <a:avLst>
              <a:gd name="adj" fmla="val 6316"/>
            </a:avLst>
          </a:prstGeom>
          <a:solidFill>
            <a:srgbClr val="E9F3EC"/>
          </a:solidFill>
          <a:ln w="12700">
            <a:solidFill>
              <a:srgbClr val="E9F3EC"/>
            </a:solidFill>
            <a:prstDash val="solid"/>
          </a:ln>
        </p:spPr>
      </p:sp>
      <p:sp>
        <p:nvSpPr>
          <p:cNvPr id="8" name="Text 6"/>
          <p:cNvSpPr/>
          <p:nvPr/>
        </p:nvSpPr>
        <p:spPr>
          <a:xfrm>
            <a:off x="3276600" y="1463040"/>
            <a:ext cx="2590800" cy="8229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3400" b="1" dirty="0">
                <a:solidFill>
                  <a:srgbClr val="4B7A5E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300</a:t>
            </a:r>
            <a:endParaRPr lang="en-US" sz="3400" dirty="0"/>
          </a:p>
        </p:txBody>
      </p:sp>
      <p:sp>
        <p:nvSpPr>
          <p:cNvPr id="9" name="Text 7"/>
          <p:cNvSpPr/>
          <p:nvPr/>
        </p:nvSpPr>
        <p:spPr>
          <a:xfrm>
            <a:off x="3413760" y="2286000"/>
            <a:ext cx="2316480" cy="68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buNone/>
            </a:pPr>
            <a:r>
              <a:rPr lang="en-US" sz="1300" dirty="0">
                <a:solidFill>
                  <a:srgbClr val="16233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puncte de control</a:t>
            </a:r>
            <a:endParaRPr lang="en-US" sz="1300" dirty="0"/>
          </a:p>
        </p:txBody>
      </p:sp>
      <p:sp>
        <p:nvSpPr>
          <p:cNvPr id="10" name="Shape 8"/>
          <p:cNvSpPr/>
          <p:nvPr/>
        </p:nvSpPr>
        <p:spPr>
          <a:xfrm>
            <a:off x="6096000" y="1325880"/>
            <a:ext cx="2590800" cy="1737360"/>
          </a:xfrm>
          <a:prstGeom prst="roundRect">
            <a:avLst>
              <a:gd name="adj" fmla="val 6316"/>
            </a:avLst>
          </a:prstGeom>
          <a:solidFill>
            <a:srgbClr val="E9F3EC"/>
          </a:solidFill>
          <a:ln w="12700">
            <a:solidFill>
              <a:srgbClr val="E9F3EC"/>
            </a:solidFill>
            <a:prstDash val="solid"/>
          </a:ln>
        </p:spPr>
      </p:sp>
      <p:sp>
        <p:nvSpPr>
          <p:cNvPr id="11" name="Text 9"/>
          <p:cNvSpPr/>
          <p:nvPr/>
        </p:nvSpPr>
        <p:spPr>
          <a:xfrm>
            <a:off x="6096000" y="1463040"/>
            <a:ext cx="2590800" cy="8229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3400" b="1" dirty="0">
                <a:solidFill>
                  <a:srgbClr val="4B7A5E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87,3%</a:t>
            </a:r>
            <a:endParaRPr lang="en-US" sz="3400" dirty="0"/>
          </a:p>
        </p:txBody>
      </p:sp>
      <p:sp>
        <p:nvSpPr>
          <p:cNvPr id="12" name="Text 10"/>
          <p:cNvSpPr/>
          <p:nvPr/>
        </p:nvSpPr>
        <p:spPr>
          <a:xfrm>
            <a:off x="6233160" y="2286000"/>
            <a:ext cx="2316480" cy="68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buNone/>
            </a:pPr>
            <a:r>
              <a:rPr lang="en-US" sz="1300" dirty="0">
                <a:solidFill>
                  <a:srgbClr val="16233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acuratețe globală</a:t>
            </a:r>
            <a:endParaRPr lang="en-US" sz="13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412480" y="4754880"/>
            <a:ext cx="45720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000">
                <a:solidFill>
                  <a:srgbClr val="7A8191"/>
                </a:solidFill>
                <a:latin typeface="Calibri"/>
                <a:ea typeface="Calibri"/>
                <a:cs typeface="Calibri"/>
              </a:defRPr>
            </a:lvl1pPr>
          </a:lstStyle>
          <a:p>
            <a:pPr algn="l"/>
            <a:fld id="{F7021451-1387-4CA6-816F-3879F97B5CBC}" type="slidenum">
              <a:rPr b="0" lang="en-US"/>
              <a:t>4</a:t>
            </a:fld>
            <a:endParaRPr lang="en-US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457200" y="4773168"/>
            <a:ext cx="786384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900" dirty="0">
                <a:solidFill>
                  <a:srgbClr val="7A8191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Exemplu fictiv cu date simulate · </a:t>
            </a:r>
            <a:pPr indent="0" marL="0">
              <a:buNone/>
            </a:pPr>
            <a:r>
              <a:rPr lang="en-US" sz="900" b="1" dirty="0">
                <a:solidFill>
                  <a:srgbClr val="16233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Ai nevoie de ajutor cu lucrarea ta? </a:t>
            </a:r>
            <a:pPr indent="0" marL="0">
              <a:buNone/>
            </a:pPr>
            <a:r>
              <a:rPr lang="en-US" sz="900" b="1" u="sng" dirty="0">
                <a:solidFill>
                  <a:srgbClr val="4B7A5E"/>
                </a:solidFill>
                <a:latin typeface="Calibri" pitchFamily="34" charset="0"/>
                <a:ea typeface="Calibri" pitchFamily="34" charset="-122"/>
                <a:cs typeface="Calibri" pitchFamily="34" charset="-120"/>
                <a:hlinkClick r:id="rId1" invalidUrl="" action="" tgtFrame="" tooltip="" history="1" highlightClick="0" endSnd="0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licenta-disertatie-romania.com/contact</a:t>
            </a:r>
            <a:endParaRPr lang="en-US" sz="900" dirty="0"/>
          </a:p>
        </p:txBody>
      </p:sp>
      <p:sp>
        <p:nvSpPr>
          <p:cNvPr id="3" name="Text 1"/>
          <p:cNvSpPr/>
          <p:nvPr/>
        </p:nvSpPr>
        <p:spPr>
          <a:xfrm>
            <a:off x="457200" y="274320"/>
            <a:ext cx="8229600" cy="685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600" b="1" dirty="0">
                <a:solidFill>
                  <a:srgbClr val="16233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Structura utilizării terenurilor</a:t>
            </a:r>
            <a:endParaRPr lang="en-US" sz="2600" dirty="0"/>
          </a:p>
        </p:txBody>
      </p:sp>
      <p:pic>
        <p:nvPicPr>
          <p:cNvPr id="4" name="Image 0" descr="Ponderea claselor de utilizare în 2006 și 2024 (% din suprafață)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11480" y="1818640"/>
            <a:ext cx="5120640" cy="2032000"/>
          </a:xfrm>
          <a:prstGeom prst="rect">
            <a:avLst/>
          </a:prstGeom>
        </p:spPr>
      </p:pic>
      <p:sp>
        <p:nvSpPr>
          <p:cNvPr id="5" name="Text 2"/>
          <p:cNvSpPr/>
          <p:nvPr/>
        </p:nvSpPr>
        <p:spPr>
          <a:xfrm>
            <a:off x="5715000" y="1188720"/>
            <a:ext cx="3017520" cy="3383280"/>
          </a:xfrm>
          <a:prstGeom prst="rect">
            <a:avLst/>
          </a:prstGeom>
          <a:noFill/>
          <a:ln/>
        </p:spPr>
        <p:txBody>
          <a:bodyPr wrap="square" lIns="25400" tIns="25400" rIns="25400" bIns="25400" rtlCol="0" anchor="t"/>
          <a:lstStyle/>
          <a:p>
            <a:pPr marL="228600" indent="-228600">
              <a:spcAft>
                <a:spcPts val="800"/>
              </a:spcAft>
              <a:buSzPct val="100000"/>
              <a:buChar char="•"/>
            </a:pPr>
            <a:r>
              <a:rPr lang="en-US" sz="1700" dirty="0">
                <a:solidFill>
                  <a:srgbClr val="4A5263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Suprafețe artificiale: de la 9,2% la 17,8%</a:t>
            </a:r>
            <a:endParaRPr lang="en-US" sz="1700" dirty="0"/>
          </a:p>
          <a:p>
            <a:pPr marL="228600" indent="-228600">
              <a:spcAft>
                <a:spcPts val="800"/>
              </a:spcAft>
              <a:buSzPct val="100000"/>
              <a:buChar char="•"/>
            </a:pPr>
            <a:r>
              <a:rPr lang="en-US" sz="1700" dirty="0">
                <a:solidFill>
                  <a:srgbClr val="4A5263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Teren arabil: de la 60,0% la 52,7%</a:t>
            </a:r>
            <a:endParaRPr lang="en-US" sz="17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412480" y="4754880"/>
            <a:ext cx="45720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000">
                <a:solidFill>
                  <a:srgbClr val="7A8191"/>
                </a:solidFill>
                <a:latin typeface="Calibri"/>
                <a:ea typeface="Calibri"/>
                <a:cs typeface="Calibri"/>
              </a:defRPr>
            </a:lvl1pPr>
          </a:lstStyle>
          <a:p>
            <a:pPr algn="l"/>
            <a:fld id="{F7021451-1387-4CA6-816F-3879F97B5CBC}" type="slidenum">
              <a:rPr b="0" lang="en-US"/>
              <a:t>5</a:t>
            </a:fld>
            <a:endParaRPr lang="en-US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457200" y="4773168"/>
            <a:ext cx="786384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900" dirty="0">
                <a:solidFill>
                  <a:srgbClr val="7A8191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Exemplu fictiv cu date simulate · </a:t>
            </a:r>
            <a:pPr indent="0" marL="0">
              <a:buNone/>
            </a:pPr>
            <a:r>
              <a:rPr lang="en-US" sz="900" b="1" dirty="0">
                <a:solidFill>
                  <a:srgbClr val="16233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Ai nevoie de ajutor cu lucrarea ta? </a:t>
            </a:r>
            <a:pPr indent="0" marL="0">
              <a:buNone/>
            </a:pPr>
            <a:r>
              <a:rPr lang="en-US" sz="900" b="1" u="sng" dirty="0">
                <a:solidFill>
                  <a:srgbClr val="4B7A5E"/>
                </a:solidFill>
                <a:latin typeface="Calibri" pitchFamily="34" charset="0"/>
                <a:ea typeface="Calibri" pitchFamily="34" charset="-122"/>
                <a:cs typeface="Calibri" pitchFamily="34" charset="-120"/>
                <a:hlinkClick r:id="rId1" invalidUrl="" action="" tgtFrame="" tooltip="" history="1" highlightClick="0" endSnd="0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licenta-disertatie-romania.com/contact</a:t>
            </a:r>
            <a:endParaRPr lang="en-US" sz="900" dirty="0"/>
          </a:p>
        </p:txBody>
      </p:sp>
      <p:sp>
        <p:nvSpPr>
          <p:cNvPr id="3" name="Text 1"/>
          <p:cNvSpPr/>
          <p:nvPr/>
        </p:nvSpPr>
        <p:spPr>
          <a:xfrm>
            <a:off x="457200" y="274320"/>
            <a:ext cx="8229600" cy="685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600" b="1" dirty="0">
                <a:solidFill>
                  <a:srgbClr val="16233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Ce s-a transformat în ce</a:t>
            </a:r>
            <a:endParaRPr lang="en-US" sz="2600" dirty="0"/>
          </a:p>
        </p:txBody>
      </p:sp>
      <p:graphicFrame>
        <p:nvGraphicFramePr>
          <p:cNvPr id="7" name="Table 0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579011935"/>
              </p:ext>
            </p:extLst>
          </p:nvPr>
        </p:nvGraphicFramePr>
        <p:xfrm>
          <a:off x="457200" y="1188720"/>
          <a:ext cx="8229600" cy="914400"/>
        </p:xfrm>
        <a:graphic>
          <a:graphicData uri="http://schemas.openxmlformats.org/drawingml/2006/table">
            <a:tbl>
              <a:tblPr/>
              <a:tblGrid>
                <a:gridCol w="1633356"/>
                <a:gridCol w="942321"/>
                <a:gridCol w="942321"/>
                <a:gridCol w="942321"/>
                <a:gridCol w="942321"/>
                <a:gridCol w="942321"/>
                <a:gridCol w="816678"/>
                <a:gridCol w="1067963"/>
              </a:tblGrid>
              <a:tr h="274320"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1000" b="1" dirty="0">
                          <a:solidFill>
                            <a:srgbClr val="16233F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2006 \ 2024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 anchor="ctr">
                    <a:lnL w="6350" cap="flat" cmpd="sng" algn="ctr">
                      <a:solidFill>
                        <a:srgbClr val="D9D0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9D0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9D0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9D0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9E8DE"/>
                    </a:solidFill>
                  </a:tcPr>
                </a:tc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1000" b="1" dirty="0">
                          <a:solidFill>
                            <a:srgbClr val="16233F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Rezid.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 anchor="ctr">
                    <a:lnL w="6350" cap="flat" cmpd="sng" algn="ctr">
                      <a:solidFill>
                        <a:srgbClr val="D9D0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9D0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9D0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9D0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9E8DE"/>
                    </a:solidFill>
                  </a:tcPr>
                </a:tc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1000" b="1" dirty="0">
                          <a:solidFill>
                            <a:srgbClr val="16233F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Ind.-com.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 anchor="ctr">
                    <a:lnL w="6350" cap="flat" cmpd="sng" algn="ctr">
                      <a:solidFill>
                        <a:srgbClr val="D9D0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9D0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9D0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9D0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9E8DE"/>
                    </a:solidFill>
                  </a:tcPr>
                </a:tc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1000" b="1" dirty="0">
                          <a:solidFill>
                            <a:srgbClr val="16233F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Arabil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 anchor="ctr">
                    <a:lnL w="6350" cap="flat" cmpd="sng" algn="ctr">
                      <a:solidFill>
                        <a:srgbClr val="D9D0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9D0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9D0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9D0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9E8DE"/>
                    </a:solidFill>
                  </a:tcPr>
                </a:tc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1000" b="1" dirty="0">
                          <a:solidFill>
                            <a:srgbClr val="16233F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Pajiști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 anchor="ctr">
                    <a:lnL w="6350" cap="flat" cmpd="sng" algn="ctr">
                      <a:solidFill>
                        <a:srgbClr val="D9D0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9D0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9D0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9D0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9E8DE"/>
                    </a:solidFill>
                  </a:tcPr>
                </a:tc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1000" b="1" dirty="0">
                          <a:solidFill>
                            <a:srgbClr val="16233F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Păduri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 anchor="ctr">
                    <a:lnL w="6350" cap="flat" cmpd="sng" algn="ctr">
                      <a:solidFill>
                        <a:srgbClr val="D9D0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9D0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9D0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9D0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9E8DE"/>
                    </a:solidFill>
                  </a:tcPr>
                </a:tc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1000" b="1" dirty="0">
                          <a:solidFill>
                            <a:srgbClr val="16233F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Ape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 anchor="ctr">
                    <a:lnL w="6350" cap="flat" cmpd="sng" algn="ctr">
                      <a:solidFill>
                        <a:srgbClr val="D9D0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9D0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9D0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9D0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9E8DE"/>
                    </a:solidFill>
                  </a:tcPr>
                </a:tc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1000" b="1" dirty="0">
                          <a:solidFill>
                            <a:srgbClr val="16233F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Total 2006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 anchor="ctr">
                    <a:lnL w="6350" cap="flat" cmpd="sng" algn="ctr">
                      <a:solidFill>
                        <a:srgbClr val="D9D0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9D0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9D0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9D0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9E8DE"/>
                    </a:solidFill>
                  </a:tcPr>
                </a:tc>
              </a:tr>
              <a:tr h="274320"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1000" dirty="0">
                          <a:solidFill>
                            <a:srgbClr val="4A5263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Zone rezidențiale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 anchor="ctr">
                    <a:lnL w="6350" cap="flat" cmpd="sng" algn="ctr">
                      <a:solidFill>
                        <a:srgbClr val="D9D0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9D0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9D0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9D0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1000" dirty="0">
                          <a:solidFill>
                            <a:srgbClr val="4A5263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4.200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 anchor="ctr">
                    <a:lnL w="6350" cap="flat" cmpd="sng" algn="ctr">
                      <a:solidFill>
                        <a:srgbClr val="D9D0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9D0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9D0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9D0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1000" dirty="0">
                          <a:solidFill>
                            <a:srgbClr val="4A5263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0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 anchor="ctr">
                    <a:lnL w="6350" cap="flat" cmpd="sng" algn="ctr">
                      <a:solidFill>
                        <a:srgbClr val="D9D0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9D0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9D0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9D0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1000" dirty="0">
                          <a:solidFill>
                            <a:srgbClr val="4A5263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0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 anchor="ctr">
                    <a:lnL w="6350" cap="flat" cmpd="sng" algn="ctr">
                      <a:solidFill>
                        <a:srgbClr val="D9D0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9D0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9D0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9D0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1000" dirty="0">
                          <a:solidFill>
                            <a:srgbClr val="4A5263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0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 anchor="ctr">
                    <a:lnL w="6350" cap="flat" cmpd="sng" algn="ctr">
                      <a:solidFill>
                        <a:srgbClr val="D9D0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9D0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9D0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9D0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1000" dirty="0">
                          <a:solidFill>
                            <a:srgbClr val="4A5263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0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 anchor="ctr">
                    <a:lnL w="6350" cap="flat" cmpd="sng" algn="ctr">
                      <a:solidFill>
                        <a:srgbClr val="D9D0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9D0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9D0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9D0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1000" dirty="0">
                          <a:solidFill>
                            <a:srgbClr val="4A5263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0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 anchor="ctr">
                    <a:lnL w="6350" cap="flat" cmpd="sng" algn="ctr">
                      <a:solidFill>
                        <a:srgbClr val="D9D0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9D0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9D0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9D0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1000" dirty="0">
                          <a:solidFill>
                            <a:srgbClr val="4A5263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4.200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 anchor="ctr">
                    <a:lnL w="6350" cap="flat" cmpd="sng" algn="ctr">
                      <a:solidFill>
                        <a:srgbClr val="D9D0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9D0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9D0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9D0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</a:tr>
              <a:tr h="274320"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1000" dirty="0">
                          <a:solidFill>
                            <a:srgbClr val="4A5263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Ind.-com.-transport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 anchor="ctr">
                    <a:lnL w="6350" cap="flat" cmpd="sng" algn="ctr">
                      <a:solidFill>
                        <a:srgbClr val="D9D0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9D0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9D0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9D0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6F8F7"/>
                    </a:solidFill>
                  </a:tcPr>
                </a:tc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1000" dirty="0">
                          <a:solidFill>
                            <a:srgbClr val="4A5263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20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 anchor="ctr">
                    <a:lnL w="6350" cap="flat" cmpd="sng" algn="ctr">
                      <a:solidFill>
                        <a:srgbClr val="D9D0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9D0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9D0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9D0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6F8F7"/>
                    </a:solidFill>
                  </a:tcPr>
                </a:tc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1000" dirty="0">
                          <a:solidFill>
                            <a:srgbClr val="4A5263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1.280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 anchor="ctr">
                    <a:lnL w="6350" cap="flat" cmpd="sng" algn="ctr">
                      <a:solidFill>
                        <a:srgbClr val="D9D0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9D0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9D0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9D0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6F8F7"/>
                    </a:solidFill>
                  </a:tcPr>
                </a:tc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1000" dirty="0">
                          <a:solidFill>
                            <a:srgbClr val="4A5263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0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 anchor="ctr">
                    <a:lnL w="6350" cap="flat" cmpd="sng" algn="ctr">
                      <a:solidFill>
                        <a:srgbClr val="D9D0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9D0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9D0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9D0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6F8F7"/>
                    </a:solidFill>
                  </a:tcPr>
                </a:tc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1000" dirty="0">
                          <a:solidFill>
                            <a:srgbClr val="4A5263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0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 anchor="ctr">
                    <a:lnL w="6350" cap="flat" cmpd="sng" algn="ctr">
                      <a:solidFill>
                        <a:srgbClr val="D9D0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9D0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9D0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9D0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6F8F7"/>
                    </a:solidFill>
                  </a:tcPr>
                </a:tc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1000" dirty="0">
                          <a:solidFill>
                            <a:srgbClr val="4A5263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0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 anchor="ctr">
                    <a:lnL w="6350" cap="flat" cmpd="sng" algn="ctr">
                      <a:solidFill>
                        <a:srgbClr val="D9D0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9D0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9D0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9D0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6F8F7"/>
                    </a:solidFill>
                  </a:tcPr>
                </a:tc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1000" dirty="0">
                          <a:solidFill>
                            <a:srgbClr val="4A5263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0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 anchor="ctr">
                    <a:lnL w="6350" cap="flat" cmpd="sng" algn="ctr">
                      <a:solidFill>
                        <a:srgbClr val="D9D0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9D0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9D0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9D0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6F8F7"/>
                    </a:solidFill>
                  </a:tcPr>
                </a:tc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1000" dirty="0">
                          <a:solidFill>
                            <a:srgbClr val="4A5263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1.300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 anchor="ctr">
                    <a:lnL w="6350" cap="flat" cmpd="sng" algn="ctr">
                      <a:solidFill>
                        <a:srgbClr val="D9D0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9D0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9D0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9D0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6F8F7"/>
                    </a:solidFill>
                  </a:tcPr>
                </a:tc>
              </a:tr>
              <a:tr h="274320"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1000" dirty="0">
                          <a:solidFill>
                            <a:srgbClr val="4A5263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Teren arabil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 anchor="ctr">
                    <a:lnL w="6350" cap="flat" cmpd="sng" algn="ctr">
                      <a:solidFill>
                        <a:srgbClr val="D9D0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9D0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9D0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9D0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1000" dirty="0">
                          <a:solidFill>
                            <a:srgbClr val="4A5263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2.600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 anchor="ctr">
                    <a:lnL w="6350" cap="flat" cmpd="sng" algn="ctr">
                      <a:solidFill>
                        <a:srgbClr val="D9D0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9D0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9D0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9D0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1000" dirty="0">
                          <a:solidFill>
                            <a:srgbClr val="4A5263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1.150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 anchor="ctr">
                    <a:lnL w="6350" cap="flat" cmpd="sng" algn="ctr">
                      <a:solidFill>
                        <a:srgbClr val="D9D0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9D0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9D0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9D0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1000" dirty="0">
                          <a:solidFill>
                            <a:srgbClr val="4A5263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30.900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 anchor="ctr">
                    <a:lnL w="6350" cap="flat" cmpd="sng" algn="ctr">
                      <a:solidFill>
                        <a:srgbClr val="D9D0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9D0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9D0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9D0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1000" dirty="0">
                          <a:solidFill>
                            <a:srgbClr val="4A5263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1.100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 anchor="ctr">
                    <a:lnL w="6350" cap="flat" cmpd="sng" algn="ctr">
                      <a:solidFill>
                        <a:srgbClr val="D9D0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9D0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9D0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9D0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1000" dirty="0">
                          <a:solidFill>
                            <a:srgbClr val="4A5263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200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 anchor="ctr">
                    <a:lnL w="6350" cap="flat" cmpd="sng" algn="ctr">
                      <a:solidFill>
                        <a:srgbClr val="D9D0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9D0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9D0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9D0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1000" dirty="0">
                          <a:solidFill>
                            <a:srgbClr val="4A5263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50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 anchor="ctr">
                    <a:lnL w="6350" cap="flat" cmpd="sng" algn="ctr">
                      <a:solidFill>
                        <a:srgbClr val="D9D0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9D0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9D0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9D0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1000" dirty="0">
                          <a:solidFill>
                            <a:srgbClr val="4A5263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36.000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 anchor="ctr">
                    <a:lnL w="6350" cap="flat" cmpd="sng" algn="ctr">
                      <a:solidFill>
                        <a:srgbClr val="D9D0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9D0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9D0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9D0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</a:tr>
              <a:tr h="274320"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1000" dirty="0">
                          <a:solidFill>
                            <a:srgbClr val="4A5263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Pajiști și livezi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 anchor="ctr">
                    <a:lnL w="6350" cap="flat" cmpd="sng" algn="ctr">
                      <a:solidFill>
                        <a:srgbClr val="D9D0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9D0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9D0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9D0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6F8F7"/>
                    </a:solidFill>
                  </a:tcPr>
                </a:tc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1000" dirty="0">
                          <a:solidFill>
                            <a:srgbClr val="4A5263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900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 anchor="ctr">
                    <a:lnL w="6350" cap="flat" cmpd="sng" algn="ctr">
                      <a:solidFill>
                        <a:srgbClr val="D9D0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9D0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9D0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9D0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6F8F7"/>
                    </a:solidFill>
                  </a:tcPr>
                </a:tc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1000" dirty="0">
                          <a:solidFill>
                            <a:srgbClr val="4A5263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300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 anchor="ctr">
                    <a:lnL w="6350" cap="flat" cmpd="sng" algn="ctr">
                      <a:solidFill>
                        <a:srgbClr val="D9D0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9D0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9D0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9D0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6F8F7"/>
                    </a:solidFill>
                  </a:tcPr>
                </a:tc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1000" dirty="0">
                          <a:solidFill>
                            <a:srgbClr val="4A5263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700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 anchor="ctr">
                    <a:lnL w="6350" cap="flat" cmpd="sng" algn="ctr">
                      <a:solidFill>
                        <a:srgbClr val="D9D0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9D0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9D0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9D0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6F8F7"/>
                    </a:solidFill>
                  </a:tcPr>
                </a:tc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1000" dirty="0">
                          <a:solidFill>
                            <a:srgbClr val="4A5263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7.300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 anchor="ctr">
                    <a:lnL w="6350" cap="flat" cmpd="sng" algn="ctr">
                      <a:solidFill>
                        <a:srgbClr val="D9D0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9D0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9D0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9D0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6F8F7"/>
                    </a:solidFill>
                  </a:tcPr>
                </a:tc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1000" dirty="0">
                          <a:solidFill>
                            <a:srgbClr val="4A5263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250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 anchor="ctr">
                    <a:lnL w="6350" cap="flat" cmpd="sng" algn="ctr">
                      <a:solidFill>
                        <a:srgbClr val="D9D0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9D0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9D0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9D0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6F8F7"/>
                    </a:solidFill>
                  </a:tcPr>
                </a:tc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1000" dirty="0">
                          <a:solidFill>
                            <a:srgbClr val="4A5263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50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 anchor="ctr">
                    <a:lnL w="6350" cap="flat" cmpd="sng" algn="ctr">
                      <a:solidFill>
                        <a:srgbClr val="D9D0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9D0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9D0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9D0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6F8F7"/>
                    </a:solidFill>
                  </a:tcPr>
                </a:tc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1000" dirty="0">
                          <a:solidFill>
                            <a:srgbClr val="4A5263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9.500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 anchor="ctr">
                    <a:lnL w="6350" cap="flat" cmpd="sng" algn="ctr">
                      <a:solidFill>
                        <a:srgbClr val="D9D0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9D0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9D0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9D0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6F8F7"/>
                    </a:solidFill>
                  </a:tcPr>
                </a:tc>
              </a:tr>
              <a:tr h="274320"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1000" dirty="0">
                          <a:solidFill>
                            <a:srgbClr val="4A5263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Păduri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 anchor="ctr">
                    <a:lnL w="6350" cap="flat" cmpd="sng" algn="ctr">
                      <a:solidFill>
                        <a:srgbClr val="D9D0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9D0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9D0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9D0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1000" dirty="0">
                          <a:solidFill>
                            <a:srgbClr val="4A5263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150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 anchor="ctr">
                    <a:lnL w="6350" cap="flat" cmpd="sng" algn="ctr">
                      <a:solidFill>
                        <a:srgbClr val="D9D0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9D0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9D0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9D0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1000" dirty="0">
                          <a:solidFill>
                            <a:srgbClr val="4A5263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50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 anchor="ctr">
                    <a:lnL w="6350" cap="flat" cmpd="sng" algn="ctr">
                      <a:solidFill>
                        <a:srgbClr val="D9D0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9D0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9D0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9D0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1000" dirty="0">
                          <a:solidFill>
                            <a:srgbClr val="4A5263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0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 anchor="ctr">
                    <a:lnL w="6350" cap="flat" cmpd="sng" algn="ctr">
                      <a:solidFill>
                        <a:srgbClr val="D9D0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9D0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9D0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9D0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1000" dirty="0">
                          <a:solidFill>
                            <a:srgbClr val="4A5263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120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 anchor="ctr">
                    <a:lnL w="6350" cap="flat" cmpd="sng" algn="ctr">
                      <a:solidFill>
                        <a:srgbClr val="D9D0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9D0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9D0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9D0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1000" dirty="0">
                          <a:solidFill>
                            <a:srgbClr val="4A5263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7.280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 anchor="ctr">
                    <a:lnL w="6350" cap="flat" cmpd="sng" algn="ctr">
                      <a:solidFill>
                        <a:srgbClr val="D9D0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9D0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9D0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9D0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1000" dirty="0">
                          <a:solidFill>
                            <a:srgbClr val="4A5263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0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 anchor="ctr">
                    <a:lnL w="6350" cap="flat" cmpd="sng" algn="ctr">
                      <a:solidFill>
                        <a:srgbClr val="D9D0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9D0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9D0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9D0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1000" dirty="0">
                          <a:solidFill>
                            <a:srgbClr val="4A5263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7.600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 anchor="ctr">
                    <a:lnL w="6350" cap="flat" cmpd="sng" algn="ctr">
                      <a:solidFill>
                        <a:srgbClr val="D9D0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9D0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9D0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9D0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</a:tr>
              <a:tr h="274320"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1000" dirty="0">
                          <a:solidFill>
                            <a:srgbClr val="4A5263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Ape și zone umede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 anchor="ctr">
                    <a:lnL w="6350" cap="flat" cmpd="sng" algn="ctr">
                      <a:solidFill>
                        <a:srgbClr val="D9D0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9D0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9D0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9D0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6F8F7"/>
                    </a:solidFill>
                  </a:tcPr>
                </a:tc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1000" dirty="0">
                          <a:solidFill>
                            <a:srgbClr val="4A5263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0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 anchor="ctr">
                    <a:lnL w="6350" cap="flat" cmpd="sng" algn="ctr">
                      <a:solidFill>
                        <a:srgbClr val="D9D0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9D0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9D0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9D0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6F8F7"/>
                    </a:solidFill>
                  </a:tcPr>
                </a:tc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1000" dirty="0">
                          <a:solidFill>
                            <a:srgbClr val="4A5263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30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 anchor="ctr">
                    <a:lnL w="6350" cap="flat" cmpd="sng" algn="ctr">
                      <a:solidFill>
                        <a:srgbClr val="D9D0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9D0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9D0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9D0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6F8F7"/>
                    </a:solidFill>
                  </a:tcPr>
                </a:tc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1000" dirty="0">
                          <a:solidFill>
                            <a:srgbClr val="4A5263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20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 anchor="ctr">
                    <a:lnL w="6350" cap="flat" cmpd="sng" algn="ctr">
                      <a:solidFill>
                        <a:srgbClr val="D9D0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9D0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9D0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9D0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6F8F7"/>
                    </a:solidFill>
                  </a:tcPr>
                </a:tc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1000" dirty="0">
                          <a:solidFill>
                            <a:srgbClr val="4A5263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0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 anchor="ctr">
                    <a:lnL w="6350" cap="flat" cmpd="sng" algn="ctr">
                      <a:solidFill>
                        <a:srgbClr val="D9D0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9D0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9D0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9D0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6F8F7"/>
                    </a:solidFill>
                  </a:tcPr>
                </a:tc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1000" dirty="0">
                          <a:solidFill>
                            <a:srgbClr val="4A5263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0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 anchor="ctr">
                    <a:lnL w="6350" cap="flat" cmpd="sng" algn="ctr">
                      <a:solidFill>
                        <a:srgbClr val="D9D0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9D0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9D0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9D0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6F8F7"/>
                    </a:solidFill>
                  </a:tcPr>
                </a:tc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1000" dirty="0">
                          <a:solidFill>
                            <a:srgbClr val="4A5263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1.350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 anchor="ctr">
                    <a:lnL w="6350" cap="flat" cmpd="sng" algn="ctr">
                      <a:solidFill>
                        <a:srgbClr val="D9D0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9D0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9D0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9D0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6F8F7"/>
                    </a:solidFill>
                  </a:tcPr>
                </a:tc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1000" dirty="0">
                          <a:solidFill>
                            <a:srgbClr val="4A5263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1.400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 anchor="ctr">
                    <a:lnL w="6350" cap="flat" cmpd="sng" algn="ctr">
                      <a:solidFill>
                        <a:srgbClr val="D9D0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9D0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9D0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9D0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6F8F7"/>
                    </a:solidFill>
                  </a:tcPr>
                </a:tc>
              </a:tr>
              <a:tr h="274320"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1000" dirty="0">
                          <a:solidFill>
                            <a:srgbClr val="4A5263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Total 2024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 anchor="ctr">
                    <a:lnL w="6350" cap="flat" cmpd="sng" algn="ctr">
                      <a:solidFill>
                        <a:srgbClr val="D9D0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9D0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9D0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9D0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1000" dirty="0">
                          <a:solidFill>
                            <a:srgbClr val="4A5263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7.870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 anchor="ctr">
                    <a:lnL w="6350" cap="flat" cmpd="sng" algn="ctr">
                      <a:solidFill>
                        <a:srgbClr val="D9D0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9D0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9D0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9D0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1000" dirty="0">
                          <a:solidFill>
                            <a:srgbClr val="4A5263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2.810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 anchor="ctr">
                    <a:lnL w="6350" cap="flat" cmpd="sng" algn="ctr">
                      <a:solidFill>
                        <a:srgbClr val="D9D0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9D0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9D0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9D0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1000" dirty="0">
                          <a:solidFill>
                            <a:srgbClr val="4A5263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31.620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 anchor="ctr">
                    <a:lnL w="6350" cap="flat" cmpd="sng" algn="ctr">
                      <a:solidFill>
                        <a:srgbClr val="D9D0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9D0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9D0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9D0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1000" dirty="0">
                          <a:solidFill>
                            <a:srgbClr val="4A5263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8.520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 anchor="ctr">
                    <a:lnL w="6350" cap="flat" cmpd="sng" algn="ctr">
                      <a:solidFill>
                        <a:srgbClr val="D9D0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9D0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9D0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9D0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1000" dirty="0">
                          <a:solidFill>
                            <a:srgbClr val="4A5263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7.730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 anchor="ctr">
                    <a:lnL w="6350" cap="flat" cmpd="sng" algn="ctr">
                      <a:solidFill>
                        <a:srgbClr val="D9D0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9D0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9D0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9D0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1000" dirty="0">
                          <a:solidFill>
                            <a:srgbClr val="4A5263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1.450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 anchor="ctr">
                    <a:lnL w="6350" cap="flat" cmpd="sng" algn="ctr">
                      <a:solidFill>
                        <a:srgbClr val="D9D0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9D0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9D0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9D0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1000" dirty="0">
                          <a:solidFill>
                            <a:srgbClr val="4A5263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60.000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 anchor="ctr">
                    <a:lnL w="6350" cap="flat" cmpd="sng" algn="ctr">
                      <a:solidFill>
                        <a:srgbClr val="D9D0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9D0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9D0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9D0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</a:tr>
            </a:tbl>
          </a:graphicData>
        </a:graphic>
      </p:graphicFrame>
      <p:sp>
        <p:nvSpPr>
          <p:cNvPr id="5" name="Text 2"/>
          <p:cNvSpPr/>
          <p:nvPr/>
        </p:nvSpPr>
        <p:spPr>
          <a:xfrm>
            <a:off x="457200" y="4434840"/>
            <a:ext cx="82296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000" i="1" dirty="0">
                <a:solidFill>
                  <a:srgbClr val="7A8191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Pe diagonală (îngroșat): suprafețele care nu și-au schimbat utilizarea (52.310 ha). Restul celulelor: conversii de la clasa de pe rând la clasa de pe coloană (7.690 ha în total).</a:t>
            </a:r>
            <a:endParaRPr lang="en-US" sz="10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412480" y="4754880"/>
            <a:ext cx="45720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000">
                <a:solidFill>
                  <a:srgbClr val="7A8191"/>
                </a:solidFill>
                <a:latin typeface="Calibri"/>
                <a:ea typeface="Calibri"/>
                <a:cs typeface="Calibri"/>
              </a:defRPr>
            </a:lvl1pPr>
          </a:lstStyle>
          <a:p>
            <a:pPr algn="l"/>
            <a:fld id="{F7021451-1387-4CA6-816F-3879F97B5CBC}" type="slidenum">
              <a:rPr b="0" lang="en-US"/>
              <a:t>6</a:t>
            </a:fld>
            <a:endParaRPr lang="en-US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457200" y="4773168"/>
            <a:ext cx="786384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900" dirty="0">
                <a:solidFill>
                  <a:srgbClr val="7A8191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Exemplu fictiv cu date simulate · </a:t>
            </a:r>
            <a:pPr indent="0" marL="0">
              <a:buNone/>
            </a:pPr>
            <a:r>
              <a:rPr lang="en-US" sz="900" b="1" dirty="0">
                <a:solidFill>
                  <a:srgbClr val="16233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Ai nevoie de ajutor cu lucrarea ta? </a:t>
            </a:r>
            <a:pPr indent="0" marL="0">
              <a:buNone/>
            </a:pPr>
            <a:r>
              <a:rPr lang="en-US" sz="900" b="1" u="sng" dirty="0">
                <a:solidFill>
                  <a:srgbClr val="4B7A5E"/>
                </a:solidFill>
                <a:latin typeface="Calibri" pitchFamily="34" charset="0"/>
                <a:ea typeface="Calibri" pitchFamily="34" charset="-122"/>
                <a:cs typeface="Calibri" pitchFamily="34" charset="-120"/>
                <a:hlinkClick r:id="rId1" invalidUrl="" action="" tgtFrame="" tooltip="" history="1" highlightClick="0" endSnd="0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licenta-disertatie-romania.com/contact</a:t>
            </a:r>
            <a:endParaRPr lang="en-US" sz="900" dirty="0"/>
          </a:p>
        </p:txBody>
      </p:sp>
      <p:sp>
        <p:nvSpPr>
          <p:cNvPr id="3" name="Text 1"/>
          <p:cNvSpPr/>
          <p:nvPr/>
        </p:nvSpPr>
        <p:spPr>
          <a:xfrm>
            <a:off x="457200" y="274320"/>
            <a:ext cx="8229600" cy="685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600" b="1" dirty="0">
                <a:solidFill>
                  <a:srgbClr val="16233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Diferențele dintre comune</a:t>
            </a:r>
            <a:endParaRPr lang="en-US" sz="2600" dirty="0"/>
          </a:p>
        </p:txBody>
      </p:sp>
      <p:pic>
        <p:nvPicPr>
          <p:cNvPr id="4" name="Image 0" descr="Creșterea suprafeței construite în funcție de distanța față de oraș (18 comune)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11480" y="1645920"/>
            <a:ext cx="5120640" cy="2377440"/>
          </a:xfrm>
          <a:prstGeom prst="rect">
            <a:avLst/>
          </a:prstGeom>
        </p:spPr>
      </p:pic>
      <p:sp>
        <p:nvSpPr>
          <p:cNvPr id="5" name="Text 2"/>
          <p:cNvSpPr/>
          <p:nvPr/>
        </p:nvSpPr>
        <p:spPr>
          <a:xfrm>
            <a:off x="5715000" y="1188720"/>
            <a:ext cx="3017520" cy="3383280"/>
          </a:xfrm>
          <a:prstGeom prst="rect">
            <a:avLst/>
          </a:prstGeom>
          <a:noFill/>
          <a:ln/>
        </p:spPr>
        <p:txBody>
          <a:bodyPr wrap="square" lIns="25400" tIns="25400" rIns="25400" bIns="25400" rtlCol="0" anchor="t"/>
          <a:lstStyle/>
          <a:p>
            <a:pPr marL="228600" indent="-228600">
              <a:spcAft>
                <a:spcPts val="800"/>
              </a:spcAft>
              <a:buSzPct val="100000"/>
              <a:buChar char="•"/>
            </a:pPr>
            <a:r>
              <a:rPr lang="en-US" sz="1700" dirty="0">
                <a:solidFill>
                  <a:srgbClr val="4A5263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r = −0,75 cu distanța</a:t>
            </a:r>
            <a:endParaRPr lang="en-US" sz="1700" dirty="0"/>
          </a:p>
          <a:p>
            <a:pPr marL="228600" indent="-228600">
              <a:spcAft>
                <a:spcPts val="800"/>
              </a:spcAft>
              <a:buSzPct val="100000"/>
              <a:buChar char="•"/>
            </a:pPr>
            <a:r>
              <a:rPr lang="en-US" sz="1700" dirty="0">
                <a:solidFill>
                  <a:srgbClr val="4A5263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I2 confirmată</a:t>
            </a:r>
            <a:endParaRPr lang="en-US" sz="17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412480" y="4754880"/>
            <a:ext cx="45720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000">
                <a:solidFill>
                  <a:srgbClr val="7A8191"/>
                </a:solidFill>
                <a:latin typeface="Calibri"/>
                <a:ea typeface="Calibri"/>
                <a:cs typeface="Calibri"/>
              </a:defRPr>
            </a:lvl1pPr>
          </a:lstStyle>
          <a:p>
            <a:pPr algn="l"/>
            <a:fld id="{F7021451-1387-4CA6-816F-3879F97B5CBC}" type="slidenum">
              <a:rPr b="0" lang="en-US"/>
              <a:t>7</a:t>
            </a:fld>
            <a:endParaRPr lang="en-US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457200" y="4773168"/>
            <a:ext cx="786384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900" dirty="0">
                <a:solidFill>
                  <a:srgbClr val="7A8191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Exemplu fictiv cu date simulate · </a:t>
            </a:r>
            <a:pPr indent="0" marL="0">
              <a:buNone/>
            </a:pPr>
            <a:r>
              <a:rPr lang="en-US" sz="900" b="1" dirty="0">
                <a:solidFill>
                  <a:srgbClr val="16233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Ai nevoie de ajutor cu lucrarea ta? </a:t>
            </a:r>
            <a:pPr indent="0" marL="0">
              <a:buNone/>
            </a:pPr>
            <a:r>
              <a:rPr lang="en-US" sz="900" b="1" u="sng" dirty="0">
                <a:solidFill>
                  <a:srgbClr val="4B7A5E"/>
                </a:solidFill>
                <a:latin typeface="Calibri" pitchFamily="34" charset="0"/>
                <a:ea typeface="Calibri" pitchFamily="34" charset="-122"/>
                <a:cs typeface="Calibri" pitchFamily="34" charset="-120"/>
                <a:hlinkClick r:id="rId1" invalidUrl="" action="" tgtFrame="" tooltip="" history="1" highlightClick="0" endSnd="0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licenta-disertatie-romania.com/contact</a:t>
            </a:r>
            <a:endParaRPr lang="en-US" sz="900" dirty="0"/>
          </a:p>
        </p:txBody>
      </p:sp>
      <p:sp>
        <p:nvSpPr>
          <p:cNvPr id="3" name="Text 1"/>
          <p:cNvSpPr/>
          <p:nvPr/>
        </p:nvSpPr>
        <p:spPr>
          <a:xfrm>
            <a:off x="457200" y="274320"/>
            <a:ext cx="8229600" cy="685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600" b="1" dirty="0">
                <a:solidFill>
                  <a:srgbClr val="16233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Factorii periurbanizării</a:t>
            </a:r>
            <a:endParaRPr lang="en-US" sz="2600" dirty="0"/>
          </a:p>
        </p:txBody>
      </p:sp>
      <p:pic>
        <p:nvPicPr>
          <p:cNvPr id="4" name="Image 0" descr="Factorii periurbanizării în zona metropolitană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57200" y="1420586"/>
            <a:ext cx="8229600" cy="2873829"/>
          </a:xfrm>
          <a:prstGeom prst="rect">
            <a:avLst/>
          </a:prstGeom>
        </p:spPr>
      </p:pic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412480" y="4754880"/>
            <a:ext cx="45720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000">
                <a:solidFill>
                  <a:srgbClr val="7A8191"/>
                </a:solidFill>
                <a:latin typeface="Calibri"/>
                <a:ea typeface="Calibri"/>
                <a:cs typeface="Calibri"/>
              </a:defRPr>
            </a:lvl1pPr>
          </a:lstStyle>
          <a:p>
            <a:pPr algn="l"/>
            <a:fld id="{F7021451-1387-4CA6-816F-3879F97B5CBC}" type="slidenum">
              <a:rPr b="0" lang="en-US"/>
              <a:t>8</a:t>
            </a:fld>
            <a:endParaRPr lang="en-US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457200" y="4773168"/>
            <a:ext cx="786384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900" dirty="0">
                <a:solidFill>
                  <a:srgbClr val="7A8191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Exemplu fictiv cu date simulate · </a:t>
            </a:r>
            <a:pPr indent="0" marL="0">
              <a:buNone/>
            </a:pPr>
            <a:r>
              <a:rPr lang="en-US" sz="900" b="1" dirty="0">
                <a:solidFill>
                  <a:srgbClr val="16233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Ai nevoie de ajutor cu lucrarea ta? </a:t>
            </a:r>
            <a:pPr indent="0" marL="0">
              <a:buNone/>
            </a:pPr>
            <a:r>
              <a:rPr lang="en-US" sz="900" b="1" u="sng" dirty="0">
                <a:solidFill>
                  <a:srgbClr val="4B7A5E"/>
                </a:solidFill>
                <a:latin typeface="Calibri" pitchFamily="34" charset="0"/>
                <a:ea typeface="Calibri" pitchFamily="34" charset="-122"/>
                <a:cs typeface="Calibri" pitchFamily="34" charset="-120"/>
                <a:hlinkClick r:id="rId1" invalidUrl="" action="" tgtFrame="" tooltip="" history="1" highlightClick="0" endSnd="0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licenta-disertatie-romania.com/contact</a:t>
            </a:r>
            <a:endParaRPr lang="en-US" sz="900" dirty="0"/>
          </a:p>
        </p:txBody>
      </p:sp>
      <p:sp>
        <p:nvSpPr>
          <p:cNvPr id="3" name="Text 1"/>
          <p:cNvSpPr/>
          <p:nvPr/>
        </p:nvSpPr>
        <p:spPr>
          <a:xfrm>
            <a:off x="457200" y="274320"/>
            <a:ext cx="8229600" cy="685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600" b="1" dirty="0">
                <a:solidFill>
                  <a:srgbClr val="16233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Interpretarea autorului</a:t>
            </a:r>
            <a:endParaRPr lang="en-US" sz="2600" dirty="0"/>
          </a:p>
        </p:txBody>
      </p:sp>
      <p:sp>
        <p:nvSpPr>
          <p:cNvPr id="4" name="Shape 2"/>
          <p:cNvSpPr/>
          <p:nvPr/>
        </p:nvSpPr>
        <p:spPr>
          <a:xfrm>
            <a:off x="457200" y="1554480"/>
            <a:ext cx="8229600" cy="777240"/>
          </a:xfrm>
          <a:prstGeom prst="roundRect">
            <a:avLst>
              <a:gd name="adj" fmla="val 11765"/>
            </a:avLst>
          </a:prstGeom>
          <a:solidFill>
            <a:srgbClr val="E9F3EC"/>
          </a:solidFill>
          <a:ln w="12700">
            <a:solidFill>
              <a:srgbClr val="E9F3EC"/>
            </a:solidFill>
            <a:prstDash val="solid"/>
          </a:ln>
        </p:spPr>
      </p:sp>
      <p:sp>
        <p:nvSpPr>
          <p:cNvPr id="5" name="Shape 3"/>
          <p:cNvSpPr/>
          <p:nvPr/>
        </p:nvSpPr>
        <p:spPr>
          <a:xfrm>
            <a:off x="621792" y="1741932"/>
            <a:ext cx="402336" cy="402336"/>
          </a:xfrm>
          <a:prstGeom prst="ellipse">
            <a:avLst/>
          </a:prstGeom>
          <a:solidFill>
            <a:srgbClr val="4B7A5E"/>
          </a:solidFill>
          <a:ln w="12700">
            <a:solidFill>
              <a:srgbClr val="4B7A5E"/>
            </a:solidFill>
            <a:prstDash val="solid"/>
          </a:ln>
        </p:spPr>
      </p:sp>
      <p:sp>
        <p:nvSpPr>
          <p:cNvPr id="6" name="Text 4"/>
          <p:cNvSpPr/>
          <p:nvPr/>
        </p:nvSpPr>
        <p:spPr>
          <a:xfrm>
            <a:off x="621792" y="1741932"/>
            <a:ext cx="402336" cy="40233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4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1</a:t>
            </a:r>
            <a:endParaRPr lang="en-US" sz="1400" dirty="0"/>
          </a:p>
        </p:txBody>
      </p:sp>
      <p:sp>
        <p:nvSpPr>
          <p:cNvPr id="7" name="Text 5"/>
          <p:cNvSpPr/>
          <p:nvPr/>
        </p:nvSpPr>
        <p:spPr>
          <a:xfrm>
            <a:off x="1188720" y="1554480"/>
            <a:ext cx="7315200" cy="7772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700" dirty="0">
                <a:solidFill>
                  <a:srgbClr val="16233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Extinderea urmează accesibilitatea</a:t>
            </a:r>
            <a:endParaRPr lang="en-US" sz="1700" dirty="0"/>
          </a:p>
        </p:txBody>
      </p:sp>
      <p:sp>
        <p:nvSpPr>
          <p:cNvPr id="8" name="Shape 6"/>
          <p:cNvSpPr/>
          <p:nvPr/>
        </p:nvSpPr>
        <p:spPr>
          <a:xfrm>
            <a:off x="457200" y="2468880"/>
            <a:ext cx="8229600" cy="777240"/>
          </a:xfrm>
          <a:prstGeom prst="roundRect">
            <a:avLst>
              <a:gd name="adj" fmla="val 11765"/>
            </a:avLst>
          </a:prstGeom>
          <a:solidFill>
            <a:srgbClr val="E9F3EC"/>
          </a:solidFill>
          <a:ln w="12700">
            <a:solidFill>
              <a:srgbClr val="E9F3EC"/>
            </a:solidFill>
            <a:prstDash val="solid"/>
          </a:ln>
        </p:spPr>
      </p:sp>
      <p:sp>
        <p:nvSpPr>
          <p:cNvPr id="9" name="Shape 7"/>
          <p:cNvSpPr/>
          <p:nvPr/>
        </p:nvSpPr>
        <p:spPr>
          <a:xfrm>
            <a:off x="621792" y="2656332"/>
            <a:ext cx="402336" cy="402336"/>
          </a:xfrm>
          <a:prstGeom prst="ellipse">
            <a:avLst/>
          </a:prstGeom>
          <a:solidFill>
            <a:srgbClr val="4B7A5E"/>
          </a:solidFill>
          <a:ln w="12700">
            <a:solidFill>
              <a:srgbClr val="4B7A5E"/>
            </a:solidFill>
            <a:prstDash val="solid"/>
          </a:ln>
        </p:spPr>
      </p:sp>
      <p:sp>
        <p:nvSpPr>
          <p:cNvPr id="10" name="Text 8"/>
          <p:cNvSpPr/>
          <p:nvPr/>
        </p:nvSpPr>
        <p:spPr>
          <a:xfrm>
            <a:off x="621792" y="2656332"/>
            <a:ext cx="402336" cy="40233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4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2</a:t>
            </a:r>
            <a:endParaRPr lang="en-US" sz="1400" dirty="0"/>
          </a:p>
        </p:txBody>
      </p:sp>
      <p:sp>
        <p:nvSpPr>
          <p:cNvPr id="11" name="Text 9"/>
          <p:cNvSpPr/>
          <p:nvPr/>
        </p:nvSpPr>
        <p:spPr>
          <a:xfrm>
            <a:off x="1188720" y="2468880"/>
            <a:ext cx="7315200" cy="7772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700" dirty="0">
                <a:solidFill>
                  <a:srgbClr val="16233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Costul principal: pierderea terenului arabil</a:t>
            </a:r>
            <a:endParaRPr lang="en-US" sz="1700" dirty="0"/>
          </a:p>
        </p:txBody>
      </p:sp>
      <p:sp>
        <p:nvSpPr>
          <p:cNvPr id="12" name="Shape 10"/>
          <p:cNvSpPr/>
          <p:nvPr/>
        </p:nvSpPr>
        <p:spPr>
          <a:xfrm>
            <a:off x="457200" y="3383280"/>
            <a:ext cx="8229600" cy="777240"/>
          </a:xfrm>
          <a:prstGeom prst="roundRect">
            <a:avLst>
              <a:gd name="adj" fmla="val 11765"/>
            </a:avLst>
          </a:prstGeom>
          <a:solidFill>
            <a:srgbClr val="E9F3EC"/>
          </a:solidFill>
          <a:ln w="12700">
            <a:solidFill>
              <a:srgbClr val="E9F3EC"/>
            </a:solidFill>
            <a:prstDash val="solid"/>
          </a:ln>
        </p:spPr>
      </p:sp>
      <p:sp>
        <p:nvSpPr>
          <p:cNvPr id="13" name="Shape 11"/>
          <p:cNvSpPr/>
          <p:nvPr/>
        </p:nvSpPr>
        <p:spPr>
          <a:xfrm>
            <a:off x="621792" y="3570732"/>
            <a:ext cx="402336" cy="402336"/>
          </a:xfrm>
          <a:prstGeom prst="ellipse">
            <a:avLst/>
          </a:prstGeom>
          <a:solidFill>
            <a:srgbClr val="4B7A5E"/>
          </a:solidFill>
          <a:ln w="12700">
            <a:solidFill>
              <a:srgbClr val="4B7A5E"/>
            </a:solidFill>
            <a:prstDash val="solid"/>
          </a:ln>
        </p:spPr>
      </p:sp>
      <p:sp>
        <p:nvSpPr>
          <p:cNvPr id="14" name="Text 12"/>
          <p:cNvSpPr/>
          <p:nvPr/>
        </p:nvSpPr>
        <p:spPr>
          <a:xfrm>
            <a:off x="621792" y="3570732"/>
            <a:ext cx="402336" cy="40233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4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3</a:t>
            </a:r>
            <a:endParaRPr lang="en-US" sz="1400" dirty="0"/>
          </a:p>
        </p:txBody>
      </p:sp>
      <p:sp>
        <p:nvSpPr>
          <p:cNvPr id="15" name="Text 13"/>
          <p:cNvSpPr/>
          <p:nvPr/>
        </p:nvSpPr>
        <p:spPr>
          <a:xfrm>
            <a:off x="1188720" y="3383280"/>
            <a:ext cx="7315200" cy="7772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700" dirty="0">
                <a:solidFill>
                  <a:srgbClr val="16233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Recomandare: planificare la nivel metropolitan</a:t>
            </a:r>
            <a:endParaRPr lang="en-US" sz="17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412480" y="4754880"/>
            <a:ext cx="45720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000">
                <a:solidFill>
                  <a:srgbClr val="7A8191"/>
                </a:solidFill>
                <a:latin typeface="Calibri"/>
                <a:ea typeface="Calibri"/>
                <a:cs typeface="Calibri"/>
              </a:defRPr>
            </a:lvl1pPr>
          </a:lstStyle>
          <a:p>
            <a:pPr algn="l"/>
            <a:fld id="{F7021451-1387-4CA6-816F-3879F97B5CBC}" type="slidenum">
              <a:rPr b="0" lang="en-US"/>
              <a:t>9</a:t>
            </a:fld>
            <a:endParaRPr lang="en-US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457200" y="4773168"/>
            <a:ext cx="786384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900" dirty="0">
                <a:solidFill>
                  <a:srgbClr val="7A8191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Exemplu fictiv cu date simulate · </a:t>
            </a:r>
            <a:pPr indent="0" marL="0">
              <a:buNone/>
            </a:pPr>
            <a:r>
              <a:rPr lang="en-US" sz="900" b="1" dirty="0">
                <a:solidFill>
                  <a:srgbClr val="16233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Ai nevoie de ajutor cu lucrarea ta? </a:t>
            </a:r>
            <a:pPr indent="0" marL="0">
              <a:buNone/>
            </a:pPr>
            <a:r>
              <a:rPr lang="en-US" sz="900" b="1" u="sng" dirty="0">
                <a:solidFill>
                  <a:srgbClr val="4B7A5E"/>
                </a:solidFill>
                <a:latin typeface="Calibri" pitchFamily="34" charset="0"/>
                <a:ea typeface="Calibri" pitchFamily="34" charset="-122"/>
                <a:cs typeface="Calibri" pitchFamily="34" charset="-120"/>
                <a:hlinkClick r:id="rId1" invalidUrl="" action="" tgtFrame="" tooltip="" history="1" highlightClick="0" endSnd="0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licenta-disertatie-romania.com/contact</a:t>
            </a:r>
            <a:endParaRPr lang="en-US" sz="900" dirty="0"/>
          </a:p>
        </p:txBody>
      </p:sp>
      <p:sp>
        <p:nvSpPr>
          <p:cNvPr id="3" name="Text 1"/>
          <p:cNvSpPr/>
          <p:nvPr/>
        </p:nvSpPr>
        <p:spPr>
          <a:xfrm>
            <a:off x="457200" y="274320"/>
            <a:ext cx="8229600" cy="685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600" b="1" dirty="0">
                <a:solidFill>
                  <a:srgbClr val="16233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Concluzii și limite</a:t>
            </a:r>
            <a:endParaRPr lang="en-US" sz="2600" dirty="0"/>
          </a:p>
        </p:txBody>
      </p:sp>
      <p:sp>
        <p:nvSpPr>
          <p:cNvPr id="4" name="Shape 2"/>
          <p:cNvSpPr/>
          <p:nvPr/>
        </p:nvSpPr>
        <p:spPr>
          <a:xfrm>
            <a:off x="457200" y="1554480"/>
            <a:ext cx="8229600" cy="777240"/>
          </a:xfrm>
          <a:prstGeom prst="roundRect">
            <a:avLst>
              <a:gd name="adj" fmla="val 11765"/>
            </a:avLst>
          </a:prstGeom>
          <a:solidFill>
            <a:srgbClr val="E9F3EC"/>
          </a:solidFill>
          <a:ln w="12700">
            <a:solidFill>
              <a:srgbClr val="E9F3EC"/>
            </a:solidFill>
            <a:prstDash val="solid"/>
          </a:ln>
        </p:spPr>
      </p:sp>
      <p:sp>
        <p:nvSpPr>
          <p:cNvPr id="5" name="Shape 3"/>
          <p:cNvSpPr/>
          <p:nvPr/>
        </p:nvSpPr>
        <p:spPr>
          <a:xfrm>
            <a:off x="621792" y="1741932"/>
            <a:ext cx="402336" cy="402336"/>
          </a:xfrm>
          <a:prstGeom prst="ellipse">
            <a:avLst/>
          </a:prstGeom>
          <a:solidFill>
            <a:srgbClr val="4B7A5E"/>
          </a:solidFill>
          <a:ln w="12700">
            <a:solidFill>
              <a:srgbClr val="4B7A5E"/>
            </a:solidFill>
            <a:prstDash val="solid"/>
          </a:ln>
        </p:spPr>
      </p:sp>
      <p:sp>
        <p:nvSpPr>
          <p:cNvPr id="6" name="Text 4"/>
          <p:cNvSpPr/>
          <p:nvPr/>
        </p:nvSpPr>
        <p:spPr>
          <a:xfrm>
            <a:off x="621792" y="1741932"/>
            <a:ext cx="402336" cy="40233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4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1</a:t>
            </a:r>
            <a:endParaRPr lang="en-US" sz="1400" dirty="0"/>
          </a:p>
        </p:txBody>
      </p:sp>
      <p:sp>
        <p:nvSpPr>
          <p:cNvPr id="7" name="Text 5"/>
          <p:cNvSpPr/>
          <p:nvPr/>
        </p:nvSpPr>
        <p:spPr>
          <a:xfrm>
            <a:off x="1188720" y="1554480"/>
            <a:ext cx="7315200" cy="7772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700" dirty="0">
                <a:solidFill>
                  <a:srgbClr val="16233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I1 și I2 confirmate</a:t>
            </a:r>
            <a:endParaRPr lang="en-US" sz="1700" dirty="0"/>
          </a:p>
        </p:txBody>
      </p:sp>
      <p:sp>
        <p:nvSpPr>
          <p:cNvPr id="8" name="Shape 6"/>
          <p:cNvSpPr/>
          <p:nvPr/>
        </p:nvSpPr>
        <p:spPr>
          <a:xfrm>
            <a:off x="457200" y="2468880"/>
            <a:ext cx="8229600" cy="777240"/>
          </a:xfrm>
          <a:prstGeom prst="roundRect">
            <a:avLst>
              <a:gd name="adj" fmla="val 11765"/>
            </a:avLst>
          </a:prstGeom>
          <a:solidFill>
            <a:srgbClr val="E9F3EC"/>
          </a:solidFill>
          <a:ln w="12700">
            <a:solidFill>
              <a:srgbClr val="E9F3EC"/>
            </a:solidFill>
            <a:prstDash val="solid"/>
          </a:ln>
        </p:spPr>
      </p:sp>
      <p:sp>
        <p:nvSpPr>
          <p:cNvPr id="9" name="Shape 7"/>
          <p:cNvSpPr/>
          <p:nvPr/>
        </p:nvSpPr>
        <p:spPr>
          <a:xfrm>
            <a:off x="621792" y="2656332"/>
            <a:ext cx="402336" cy="402336"/>
          </a:xfrm>
          <a:prstGeom prst="ellipse">
            <a:avLst/>
          </a:prstGeom>
          <a:solidFill>
            <a:srgbClr val="4B7A5E"/>
          </a:solidFill>
          <a:ln w="12700">
            <a:solidFill>
              <a:srgbClr val="4B7A5E"/>
            </a:solidFill>
            <a:prstDash val="solid"/>
          </a:ln>
        </p:spPr>
      </p:sp>
      <p:sp>
        <p:nvSpPr>
          <p:cNvPr id="10" name="Text 8"/>
          <p:cNvSpPr/>
          <p:nvPr/>
        </p:nvSpPr>
        <p:spPr>
          <a:xfrm>
            <a:off x="621792" y="2656332"/>
            <a:ext cx="402336" cy="40233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4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2</a:t>
            </a:r>
            <a:endParaRPr lang="en-US" sz="1400" dirty="0"/>
          </a:p>
        </p:txBody>
      </p:sp>
      <p:sp>
        <p:nvSpPr>
          <p:cNvPr id="11" name="Text 9"/>
          <p:cNvSpPr/>
          <p:nvPr/>
        </p:nvSpPr>
        <p:spPr>
          <a:xfrm>
            <a:off x="1188720" y="2468880"/>
            <a:ext cx="7315200" cy="7772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700" dirty="0">
                <a:solidFill>
                  <a:srgbClr val="16233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Limite: date simulate, acuratețe 87,3%</a:t>
            </a:r>
            <a:endParaRPr lang="en-US" sz="1700" dirty="0"/>
          </a:p>
        </p:txBody>
      </p:sp>
      <p:sp>
        <p:nvSpPr>
          <p:cNvPr id="12" name="Shape 10"/>
          <p:cNvSpPr/>
          <p:nvPr/>
        </p:nvSpPr>
        <p:spPr>
          <a:xfrm>
            <a:off x="457200" y="3383280"/>
            <a:ext cx="8229600" cy="777240"/>
          </a:xfrm>
          <a:prstGeom prst="roundRect">
            <a:avLst>
              <a:gd name="adj" fmla="val 11765"/>
            </a:avLst>
          </a:prstGeom>
          <a:solidFill>
            <a:srgbClr val="E9F3EC"/>
          </a:solidFill>
          <a:ln w="12700">
            <a:solidFill>
              <a:srgbClr val="E9F3EC"/>
            </a:solidFill>
            <a:prstDash val="solid"/>
          </a:ln>
        </p:spPr>
      </p:sp>
      <p:sp>
        <p:nvSpPr>
          <p:cNvPr id="13" name="Shape 11"/>
          <p:cNvSpPr/>
          <p:nvPr/>
        </p:nvSpPr>
        <p:spPr>
          <a:xfrm>
            <a:off x="621792" y="3570732"/>
            <a:ext cx="402336" cy="402336"/>
          </a:xfrm>
          <a:prstGeom prst="ellipse">
            <a:avLst/>
          </a:prstGeom>
          <a:solidFill>
            <a:srgbClr val="4B7A5E"/>
          </a:solidFill>
          <a:ln w="12700">
            <a:solidFill>
              <a:srgbClr val="4B7A5E"/>
            </a:solidFill>
            <a:prstDash val="solid"/>
          </a:ln>
        </p:spPr>
      </p:sp>
      <p:sp>
        <p:nvSpPr>
          <p:cNvPr id="14" name="Text 12"/>
          <p:cNvSpPr/>
          <p:nvPr/>
        </p:nvSpPr>
        <p:spPr>
          <a:xfrm>
            <a:off x="621792" y="3570732"/>
            <a:ext cx="402336" cy="40233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4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3</a:t>
            </a:r>
            <a:endParaRPr lang="en-US" sz="1400" dirty="0"/>
          </a:p>
        </p:txBody>
      </p:sp>
      <p:sp>
        <p:nvSpPr>
          <p:cNvPr id="15" name="Text 13"/>
          <p:cNvSpPr/>
          <p:nvPr/>
        </p:nvSpPr>
        <p:spPr>
          <a:xfrm>
            <a:off x="1188720" y="3383280"/>
            <a:ext cx="7315200" cy="7772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700" dirty="0">
                <a:solidFill>
                  <a:srgbClr val="16233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Viitor: date intermediare, calitatea solurilor</a:t>
            </a:r>
            <a:endParaRPr lang="en-US" sz="17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412480" y="4754880"/>
            <a:ext cx="45720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000">
                <a:solidFill>
                  <a:srgbClr val="7A8191"/>
                </a:solidFill>
                <a:latin typeface="Calibri"/>
                <a:ea typeface="Calibri"/>
                <a:cs typeface="Calibri"/>
              </a:defRPr>
            </a:lvl1pPr>
          </a:lstStyle>
          <a:p>
            <a:pPr algn="l"/>
            <a:fld id="{F7021451-1387-4CA6-816F-3879F97B5CBC}" type="slidenum">
              <a:rPr b="0" lang="en-US"/>
              <a:t>10</a:t>
            </a:fld>
            <a:endParaRPr lang="en-US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 show="0">
  <p:cSld name="Slide 11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457200" y="4773168"/>
            <a:ext cx="786384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900" dirty="0">
                <a:solidFill>
                  <a:srgbClr val="7A8191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Exemplu fictiv cu date simulate · </a:t>
            </a:r>
            <a:pPr indent="0" marL="0">
              <a:buNone/>
            </a:pPr>
            <a:r>
              <a:rPr lang="en-US" sz="900" b="1" dirty="0">
                <a:solidFill>
                  <a:srgbClr val="16233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Ai nevoie de ajutor cu lucrarea ta? </a:t>
            </a:r>
            <a:pPr indent="0" marL="0">
              <a:buNone/>
            </a:pPr>
            <a:r>
              <a:rPr lang="en-US" sz="900" b="1" u="sng" dirty="0">
                <a:solidFill>
                  <a:srgbClr val="4B7A5E"/>
                </a:solidFill>
                <a:latin typeface="Calibri" pitchFamily="34" charset="0"/>
                <a:ea typeface="Calibri" pitchFamily="34" charset="-122"/>
                <a:cs typeface="Calibri" pitchFamily="34" charset="-120"/>
                <a:hlinkClick r:id="rId1" invalidUrl="" action="" tgtFrame="" tooltip="" history="1" highlightClick="0" endSnd="0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licenta-disertatie-romania.com/contact</a:t>
            </a:r>
            <a:endParaRPr lang="en-US" sz="900" dirty="0"/>
          </a:p>
        </p:txBody>
      </p:sp>
      <p:sp>
        <p:nvSpPr>
          <p:cNvPr id="3" name="Text 1"/>
          <p:cNvSpPr/>
          <p:nvPr/>
        </p:nvSpPr>
        <p:spPr>
          <a:xfrm>
            <a:off x="457200" y="274320"/>
            <a:ext cx="8229600" cy="685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600" b="1" dirty="0">
                <a:solidFill>
                  <a:srgbClr val="16233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Întrebări probabile ale comisiei</a:t>
            </a:r>
            <a:endParaRPr lang="en-US" sz="2600" dirty="0"/>
          </a:p>
        </p:txBody>
      </p:sp>
      <p:sp>
        <p:nvSpPr>
          <p:cNvPr id="4" name="Shape 2"/>
          <p:cNvSpPr/>
          <p:nvPr/>
        </p:nvSpPr>
        <p:spPr>
          <a:xfrm>
            <a:off x="457200" y="1097280"/>
            <a:ext cx="8229600" cy="797814"/>
          </a:xfrm>
          <a:prstGeom prst="roundRect">
            <a:avLst>
              <a:gd name="adj" fmla="val 9169"/>
            </a:avLst>
          </a:prstGeom>
          <a:solidFill>
            <a:srgbClr val="E9F3EC"/>
          </a:solidFill>
          <a:ln w="12700">
            <a:solidFill>
              <a:srgbClr val="E9F3EC"/>
            </a:solidFill>
            <a:prstDash val="solid"/>
          </a:ln>
        </p:spPr>
      </p:sp>
      <p:sp>
        <p:nvSpPr>
          <p:cNvPr id="5" name="Text 3"/>
          <p:cNvSpPr/>
          <p:nvPr/>
        </p:nvSpPr>
        <p:spPr>
          <a:xfrm>
            <a:off x="640080" y="1097280"/>
            <a:ext cx="7863840" cy="79781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spcAft>
                <a:spcPts val="300"/>
              </a:spcAft>
              <a:buNone/>
            </a:pPr>
            <a:r>
              <a:rPr lang="en-US" sz="1200" b="1" dirty="0">
                <a:solidFill>
                  <a:srgbClr val="16233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De ce ați ales doar șase clase de utilizare?</a:t>
            </a:r>
            <a:endParaRPr lang="en-US" sz="1200" dirty="0"/>
          </a:p>
          <a:p>
            <a:pPr indent="0" marL="0">
              <a:spcAft>
                <a:spcPts val="300"/>
              </a:spcAft>
              <a:buNone/>
            </a:pPr>
            <a:r>
              <a:rPr lang="en-US" sz="1200" dirty="0">
                <a:solidFill>
                  <a:srgbClr val="4A5263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Sunt suficiente pentru întrebarea lucrării (construit versus agricol) și pot fi separate sigur pe imagini de 30 m; clasele mai fine ar fi scăzut acuratețea.</a:t>
            </a:r>
            <a:endParaRPr lang="en-US" sz="1200" dirty="0"/>
          </a:p>
        </p:txBody>
      </p:sp>
      <p:sp>
        <p:nvSpPr>
          <p:cNvPr id="6" name="Shape 4"/>
          <p:cNvSpPr/>
          <p:nvPr/>
        </p:nvSpPr>
        <p:spPr>
          <a:xfrm>
            <a:off x="457200" y="2004822"/>
            <a:ext cx="8229600" cy="797814"/>
          </a:xfrm>
          <a:prstGeom prst="roundRect">
            <a:avLst>
              <a:gd name="adj" fmla="val 9169"/>
            </a:avLst>
          </a:prstGeom>
          <a:solidFill>
            <a:srgbClr val="E9F3EC"/>
          </a:solidFill>
          <a:ln w="12700">
            <a:solidFill>
              <a:srgbClr val="E9F3EC"/>
            </a:solidFill>
            <a:prstDash val="solid"/>
          </a:ln>
        </p:spPr>
      </p:sp>
      <p:sp>
        <p:nvSpPr>
          <p:cNvPr id="7" name="Text 5"/>
          <p:cNvSpPr/>
          <p:nvPr/>
        </p:nvSpPr>
        <p:spPr>
          <a:xfrm>
            <a:off x="640080" y="2004822"/>
            <a:ext cx="7863840" cy="79781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spcAft>
                <a:spcPts val="300"/>
              </a:spcAft>
              <a:buNone/>
            </a:pPr>
            <a:r>
              <a:rPr lang="en-US" sz="1200" b="1" dirty="0">
                <a:solidFill>
                  <a:srgbClr val="16233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Ce înseamnă un coeficient kappa de 0,83?</a:t>
            </a:r>
            <a:endParaRPr lang="en-US" sz="1200" dirty="0"/>
          </a:p>
          <a:p>
            <a:pPr indent="0" marL="0">
              <a:spcAft>
                <a:spcPts val="300"/>
              </a:spcAft>
              <a:buNone/>
            </a:pPr>
            <a:r>
              <a:rPr lang="en-US" sz="1200" dirty="0">
                <a:solidFill>
                  <a:srgbClr val="4A5263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Că acordul dintre clasificare și realitatea de pe ortofotoplanuri este cu mult peste cel obținut întâmplător; este considerat un acord foarte bun.</a:t>
            </a:r>
            <a:endParaRPr lang="en-US" sz="1200" dirty="0"/>
          </a:p>
        </p:txBody>
      </p:sp>
      <p:sp>
        <p:nvSpPr>
          <p:cNvPr id="8" name="Shape 6"/>
          <p:cNvSpPr/>
          <p:nvPr/>
        </p:nvSpPr>
        <p:spPr>
          <a:xfrm>
            <a:off x="457200" y="2912364"/>
            <a:ext cx="8229600" cy="797814"/>
          </a:xfrm>
          <a:prstGeom prst="roundRect">
            <a:avLst>
              <a:gd name="adj" fmla="val 9169"/>
            </a:avLst>
          </a:prstGeom>
          <a:solidFill>
            <a:srgbClr val="E9F3EC"/>
          </a:solidFill>
          <a:ln w="12700">
            <a:solidFill>
              <a:srgbClr val="E9F3EC"/>
            </a:solidFill>
            <a:prstDash val="solid"/>
          </a:ln>
        </p:spPr>
      </p:sp>
      <p:sp>
        <p:nvSpPr>
          <p:cNvPr id="9" name="Text 7"/>
          <p:cNvSpPr/>
          <p:nvPr/>
        </p:nvSpPr>
        <p:spPr>
          <a:xfrm>
            <a:off x="640080" y="2912364"/>
            <a:ext cx="7863840" cy="79781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spcAft>
                <a:spcPts val="300"/>
              </a:spcAft>
              <a:buNone/>
            </a:pPr>
            <a:r>
              <a:rPr lang="en-US" sz="1200" b="1" dirty="0">
                <a:solidFill>
                  <a:srgbClr val="16233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Cum ați evitat confuzia dintre pajiști și teren arabil?</a:t>
            </a:r>
            <a:endParaRPr lang="en-US" sz="1200" dirty="0"/>
          </a:p>
          <a:p>
            <a:pPr indent="0" marL="0">
              <a:spcAft>
                <a:spcPts val="300"/>
              </a:spcAft>
              <a:buNone/>
            </a:pPr>
            <a:r>
              <a:rPr lang="en-US" sz="1200" dirty="0">
                <a:solidFill>
                  <a:srgbClr val="4A5263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Prin zone de antrenament verificate pe ortofotoplanuri; confuzia rămâne cea mai mare, iar acuratețea pentru pajiști este cea mai mică (sub 80%).</a:t>
            </a:r>
            <a:endParaRPr lang="en-US" sz="1200" dirty="0"/>
          </a:p>
        </p:txBody>
      </p:sp>
      <p:sp>
        <p:nvSpPr>
          <p:cNvPr id="10" name="Shape 8"/>
          <p:cNvSpPr/>
          <p:nvPr/>
        </p:nvSpPr>
        <p:spPr>
          <a:xfrm>
            <a:off x="457200" y="3819906"/>
            <a:ext cx="8229600" cy="797814"/>
          </a:xfrm>
          <a:prstGeom prst="roundRect">
            <a:avLst>
              <a:gd name="adj" fmla="val 9169"/>
            </a:avLst>
          </a:prstGeom>
          <a:solidFill>
            <a:srgbClr val="E9F3EC"/>
          </a:solidFill>
          <a:ln w="12700">
            <a:solidFill>
              <a:srgbClr val="E9F3EC"/>
            </a:solidFill>
            <a:prstDash val="solid"/>
          </a:ln>
        </p:spPr>
      </p:sp>
      <p:sp>
        <p:nvSpPr>
          <p:cNvPr id="11" name="Text 9"/>
          <p:cNvSpPr/>
          <p:nvPr/>
        </p:nvSpPr>
        <p:spPr>
          <a:xfrm>
            <a:off x="640080" y="3819906"/>
            <a:ext cx="7863840" cy="79781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spcAft>
                <a:spcPts val="300"/>
              </a:spcAft>
              <a:buNone/>
            </a:pPr>
            <a:r>
              <a:rPr lang="en-US" sz="1200" b="1" dirty="0">
                <a:solidFill>
                  <a:srgbClr val="16233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Ce limite are corelația pe comune?</a:t>
            </a:r>
            <a:endParaRPr lang="en-US" sz="1200" dirty="0"/>
          </a:p>
          <a:p>
            <a:pPr indent="0" marL="0">
              <a:spcAft>
                <a:spcPts val="300"/>
              </a:spcAft>
              <a:buNone/>
            </a:pPr>
            <a:r>
              <a:rPr lang="en-US" sz="1200" dirty="0">
                <a:solidFill>
                  <a:srgbClr val="4A5263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Sunt doar 18 comune și o corelație nu arată cauzalitatea; de aceea am discutat și factorii concreți, precum centura ocolitoare.</a:t>
            </a:r>
            <a:endParaRPr lang="en-US" sz="12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412480" y="4754880"/>
            <a:ext cx="45720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000">
                <a:solidFill>
                  <a:srgbClr val="7A8191"/>
                </a:solidFill>
                <a:latin typeface="Calibri"/>
                <a:ea typeface="Calibri"/>
                <a:cs typeface="Calibri"/>
              </a:defRPr>
            </a:lvl1pPr>
          </a:lstStyle>
          <a:p>
            <a:pPr algn="l"/>
            <a:fld id="{F7021451-1387-4CA6-816F-3879F97B5CBC}" type="slidenum">
              <a:rPr b="0" lang="en-US"/>
              <a:t>11</a:t>
            </a:fld>
            <a:endParaRPr lang="en-US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2">
    <p:bg>
      <p:bgPr>
        <a:solidFill>
          <a:srgbClr val="16233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1554480"/>
            <a:ext cx="8046720" cy="914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36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Vă mulțumesc pentru atenție!</a:t>
            </a:r>
            <a:endParaRPr lang="en-US" sz="3600" dirty="0"/>
          </a:p>
        </p:txBody>
      </p:sp>
      <p:sp>
        <p:nvSpPr>
          <p:cNvPr id="3" name="Text 1"/>
          <p:cNvSpPr/>
          <p:nvPr/>
        </p:nvSpPr>
        <p:spPr>
          <a:xfrm>
            <a:off x="548640" y="2514600"/>
            <a:ext cx="8046720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000" dirty="0">
                <a:solidFill>
                  <a:srgbClr val="9CC3A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Întrebări?</a:t>
            </a:r>
            <a:endParaRPr lang="en-US" sz="2000" dirty="0"/>
          </a:p>
        </p:txBody>
      </p:sp>
      <p:sp>
        <p:nvSpPr>
          <p:cNvPr id="4" name="Text 2"/>
          <p:cNvSpPr/>
          <p:nvPr/>
        </p:nvSpPr>
        <p:spPr>
          <a:xfrm>
            <a:off x="548640" y="4617720"/>
            <a:ext cx="786384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900" dirty="0">
                <a:solidFill>
                  <a:srgbClr val="7A8191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Exemplu fictiv cu date simulate · </a:t>
            </a:r>
            <a:pPr indent="0" marL="0">
              <a:buNone/>
            </a:pPr>
            <a:r>
              <a:rPr lang="en-US" sz="9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Ai nevoie de ajutor cu lucrarea ta? </a:t>
            </a:r>
            <a:pPr indent="0" marL="0">
              <a:buNone/>
            </a:pPr>
            <a:r>
              <a:rPr lang="en-US" sz="900" b="1" u="sng" dirty="0">
                <a:solidFill>
                  <a:srgbClr val="9CC3AA"/>
                </a:solidFill>
                <a:latin typeface="Calibri" pitchFamily="34" charset="0"/>
                <a:ea typeface="Calibri" pitchFamily="34" charset="-122"/>
                <a:cs typeface="Calibri" pitchFamily="34" charset="-120"/>
                <a:hlinkClick r:id="rId1" invalidUrl="" action="" tgtFrame="" tooltip="" history="1" highlightClick="0" endSnd="0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licenta-disertatie-romania.com/contact</a:t>
            </a:r>
            <a:endParaRPr lang="en-US" sz="900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12</Slides>
  <Notes>12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12</vt:i4>
      </vt:variant>
    </vt:vector>
  </HeadingPairs>
  <TitlesOfParts>
    <vt:vector size="15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Susținere licență – Schimbările utilizării terenurilor într-o zonă metropolitană</dc:title>
  <dc:subject>PptxGenJS Presentation</dc:subject>
  <dc:creator>Licenta RO</dc:creator>
  <cp:lastModifiedBy>Licenta RO</cp:lastModifiedBy>
  <cp:revision>1</cp:revision>
  <dcterms:created xsi:type="dcterms:W3CDTF">2026-10-05T20:23:43Z</dcterms:created>
  <dcterms:modified xsi:type="dcterms:W3CDTF">2026-10-05T20:23:43Z</dcterms:modified>
</cp:coreProperties>
</file>