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Prezintă-te și spune titlul lucrării. Susținerea durează de obicei 10-15 minute; verifică timpul cerut de comisia 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în două-trei fraze de ce contează detenta în baschet și de ce ai ales juniorii. Încheie cu întrebarea de cercetare.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pe scurt ciclul întindere–scurtare: aterizarea încarcă mușchiul ca pe un arc, iar desprinderea rapidă folosește această energie.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Citește cele două ipoteze. Subliniază că ambele compară câștigul (final minus inițial), nu doar rezultatul final.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Spune cum ai format grupele, ce probe ai folosit (CMJ și săritura în lungime) și că ai avut acordul părinților și al clubului.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Arată progresia volumului. Spune de ce ai redus volumul în ultima etapă: ca sportivii să ajungă odihniți la testarea finală.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Mesajul principal: grupele au pornit egal, iar grupa experimentală a câștigat de peste două ori mai mult. I1 confirmată.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Explică graficul cutie: linia din mijloc este mediana. Spune valoarea testului t și că efectul este mare.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Efectul se transferă și la forța explozivă pe orizontală. Nu citi tot tabelul; arată doar rândul cu câștigul.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Aceasta este contribuția ta: ce ar trebui să facă un antrenor de juniori pe baza rezultatelor. Insistă pe progresia volumului și pe învățarea aterizării.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Rezumă ambele ipoteze confirmate, apoi spune singur limitele, înainte să le spună comisia.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ascuns: nu apare la prezentare. Pregătește răspunsurile cu voce tare înainte de susținere.
Întrebare: Cum ați format grupele? Au fost echivalente?
Răspuns: Pe echipele existente ale clubului; la testarea inițială diferențele nu au fost semnificative la nicio probă.
Întrebare: De ce nu ați comparat doar rezultatele finale?
Răspuns: Pentru că progresul se vede în câștig; la final diferența era la limita pragului, iar câștigul ține cont de nivelul de pornire.
Întrebare: Este pliometria sigură la 14–16 ani?
Răspuns: Da, cu volum mic la început, tehnică de aterizare învățată și suprafață adecvată; în cele 16 ședințe nu au apărut accidentări.
Întrebare: Ce limite are cercetarea?
Răspuns: Lot mic, de la un singur club, fără retest și fără măsurarea altor factori (creștere, maturizare biologică).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Mulțumește comisiei și coordonatorului. Pregătește din timp răspunsuri la 3-4 întrebări probabile despre metodă și limite.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4B7A5E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image" Target="../media/image-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hyperlink" Target="https://licenta-disertatie-romania.com/contact/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960120"/>
            <a:ext cx="822960" cy="73152"/>
          </a:xfrm>
          <a:prstGeom prst="rect">
            <a:avLst/>
          </a:prstGeom>
          <a:solidFill>
            <a:srgbClr val="9CC3AA"/>
          </a:solidFill>
          <a:ln w="12700">
            <a:solidFill>
              <a:srgbClr val="9CC3A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5486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LUCRARE DE LICENȚĂ · SPORT ȘI PERFORMANȚĂ MOTRICĂ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188720"/>
            <a:ext cx="80467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Efectul unui program pliometric asupra detentei verticale la juniori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548640" y="3200400"/>
            <a:ext cx="8046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Absolvent: Mihai Dobrescu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Coordonator științific: Lect. univ. dr. Cristina Oprea (nume fictiv)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FACULTATEA DE EDUCAȚIE FIZICĂ ȘI SPORT · Constanța, 2026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Tema și problema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Detenta contează la recuperare, aruncare și blocaj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14–16 ani: vârstă favorabilă forței explozive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Întrebarea: ajută un program pliometric de 8 săptămâni?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Mecanismul pliometriei</a:t>
            </a:r>
            <a:endParaRPr lang="en-US" sz="2600" dirty="0"/>
          </a:p>
        </p:txBody>
      </p:sp>
      <p:pic>
        <p:nvPicPr>
          <p:cNvPr id="4" name="Image 0" descr="Fazele ciclului întindere–scurtare într-o săritură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51214"/>
            <a:ext cx="8229600" cy="261257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Ipoteze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00500" cy="2651760"/>
          </a:xfrm>
          <a:prstGeom prst="roundRect">
            <a:avLst>
              <a:gd name="adj" fmla="val 4138"/>
            </a:avLst>
          </a:prstGeom>
          <a:solidFill>
            <a:srgbClr val="16233F"/>
          </a:solidFill>
          <a:ln w="12700">
            <a:solidFill>
              <a:srgbClr val="16233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554480"/>
            <a:ext cx="36347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I1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40080" y="2240280"/>
            <a:ext cx="36347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D9E8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Câștig mai mare la detentă la grupa experimentală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686300" y="1371600"/>
            <a:ext cx="4000500" cy="2651760"/>
          </a:xfrm>
          <a:prstGeom prst="roundRect">
            <a:avLst>
              <a:gd name="adj" fmla="val 4138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869180" y="1554480"/>
            <a:ext cx="36347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I2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4869180" y="2240280"/>
            <a:ext cx="36347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Câștig mai mare și la săritura în lungime de pe loc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Metodologie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943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juniori (14–16 ani)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32766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2766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4137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săptămâni de program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6000" y="1325880"/>
            <a:ext cx="2590800" cy="1737360"/>
          </a:xfrm>
          <a:prstGeom prst="roundRect">
            <a:avLst>
              <a:gd name="adj" fmla="val 6316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096000" y="1463040"/>
            <a:ext cx="2590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233160" y="2286000"/>
            <a:ext cx="23164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probe motrice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57200" y="3291840"/>
            <a:ext cx="8229600" cy="1371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Grupă experimentală și grupă de control, testare inițială și finală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Programul pliometric</a:t>
            </a:r>
            <a:endParaRPr lang="en-US" sz="2600" dirty="0"/>
          </a:p>
        </p:txBody>
      </p:sp>
      <p:pic>
        <p:nvPicPr>
          <p:cNvPr id="4" name="Image 0" descr="Volumul programului: contacte pe ședință, pe etape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98623"/>
            <a:ext cx="5120640" cy="247203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 → 100 de contacte pe ședință, apoi reducere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ședințe, 1 280 de contacte în total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Detenta: inițial și final</a:t>
            </a:r>
            <a:endParaRPr lang="en-US" sz="2600" dirty="0"/>
          </a:p>
        </p:txBody>
      </p:sp>
      <p:pic>
        <p:nvPicPr>
          <p:cNvPr id="4" name="Image 0" descr="Evoluția detentei medii de la testarea inițială la cea finală, pe grupe (cm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510337"/>
            <a:ext cx="5120640" cy="2648607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Grupele pornesc de la același nivel (p = 0,924)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Câștig: 4,21 cm față de 1,61 cm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Câștigul individual</a:t>
            </a:r>
            <a:endParaRPr lang="en-US" sz="2600" dirty="0"/>
          </a:p>
        </p:txBody>
      </p:sp>
      <p:pic>
        <p:nvPicPr>
          <p:cNvPr id="4" name="Image 0" descr="Câștigul de detentă pe grupe (cm)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412240"/>
            <a:ext cx="5120640" cy="28448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5715000" y="1188720"/>
            <a:ext cx="3017520" cy="3383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t(38) = 5,16, p &lt; 0,001, d = 1,63</a:t>
            </a:r>
            <a:endParaRPr lang="en-US" sz="1700" dirty="0"/>
          </a:p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Toți sportivii din grupa experimentală au progresat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Săritura în lungime de pe loc</a:t>
            </a:r>
            <a:endParaRPr lang="en-US" sz="2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1175657"/>
                <a:gridCol w="1175657"/>
                <a:gridCol w="1175657"/>
                <a:gridCol w="1175657"/>
                <a:gridCol w="1175657"/>
                <a:gridCol w="1175657"/>
                <a:gridCol w="1175657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Variabila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Experimentală: M (AS)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Control: M (AS)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df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Cohen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Lungime inițială (cm)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215,24 (11,09)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212,63 (17,26)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0,569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0,18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Lungime finală (cm)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224,86 (10,73)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215,16 (17,24)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0,037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0,68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Câștig lungime (cm)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9,62 (4,19)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2,53 (5,58)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4,57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 0,001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1,45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Experimentală = 21, n Control = 19.</a:t>
            </a:r>
            <a:endParaRPr lang="en-US" sz="1000" dirty="0"/>
          </a:p>
        </p:txBody>
      </p:sp>
      <p:sp>
        <p:nvSpPr>
          <p:cNvPr id="6" name="Text 3"/>
          <p:cNvSpPr/>
          <p:nvPr/>
        </p:nvSpPr>
        <p:spPr>
          <a:xfrm>
            <a:off x="457200" y="3429000"/>
            <a:ext cx="8229600" cy="1005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marL="228600" indent="-2286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Câștig: 9,62 cm față de 2,53 cm, I2 confirmată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Recomandările autorului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88720"/>
          <a:ext cx="8229600" cy="914400"/>
        </p:xfrm>
        <a:graphic>
          <a:graphicData uri="http://schemas.openxmlformats.org/drawingml/2006/table">
            <a:tbl>
              <a:tblPr/>
              <a:tblGrid>
                <a:gridCol w="4279392"/>
                <a:gridCol w="3950208"/>
              </a:tblGrid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Recomandarea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b="1" dirty="0">
                          <a:solidFill>
                            <a:srgbClr val="16233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 ce se sprijină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8DE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Două ședințe pliometrice pe săptămână, la începutul antrenamentului, după încălzire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Câștigul mediu de 4,21 cm la grupa experimentală, față de 1,61 cm la control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Creșterea volumului în trepte (60 → 100 de contacte), cu o etapă finală de reducere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Programul aplicat nu a produs accidentări în cele 16 ședințe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Învățarea aterizării înainte de săriturile în adâncime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Recomandarea literaturii pentru juniori (Tabelul 1)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Testare intermediară după 4 săptămâni, pentru ajustarea individuală a volumului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200" dirty="0">
                          <a:solidFill>
                            <a:srgbClr val="4A526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Diferențele individuale mari de progres (Figura 5)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9D0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F8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Concluzii și limite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21792" y="17419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21792" y="17419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188720" y="15544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Pliometria crește detenta mai mult decât antrenamentul obișnuit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57200" y="2468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21792" y="26563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21792" y="26563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1188720" y="24688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Lot mic, de la un singur club; fără retest</a:t>
            </a:r>
            <a:endParaRPr lang="en-US" sz="1700" dirty="0"/>
          </a:p>
        </p:txBody>
      </p:sp>
      <p:sp>
        <p:nvSpPr>
          <p:cNvPr id="12" name="Shape 10"/>
          <p:cNvSpPr/>
          <p:nvPr/>
        </p:nvSpPr>
        <p:spPr>
          <a:xfrm>
            <a:off x="457200" y="33832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1792" y="3570732"/>
            <a:ext cx="402336" cy="402336"/>
          </a:xfrm>
          <a:prstGeom prst="ellipse">
            <a:avLst/>
          </a:prstGeom>
          <a:solidFill>
            <a:srgbClr val="4B7A5E"/>
          </a:solidFill>
          <a:ln w="12700">
            <a:solidFill>
              <a:srgbClr val="4B7A5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21792" y="35707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188720" y="338328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viitor: retest după 4–6 săptămâni și probe specifice de joc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4B7A5E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 probabile ale comisiei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97280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Cum ați format grupele? Au fost echivalente?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 echipele existente ale clubului; la testarea inițială diferențele nu au fost semnificative la nicio probă.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2004822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0080" y="2004822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 ce nu ați comparat doar rezultatele finale?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Pentru că progresul se vede în câștig; la final diferența era la limita pragului, iar câștigul ține cont de nivelul de pornire.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2912364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" y="2912364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pliometria sigură la 14–16 ani?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Da, cu volum mic la început, tehnică de aterizare învățată și suprafață adecvată; în cele 16 ședințe nu au apărut accidentări.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457200" y="3819906"/>
            <a:ext cx="8229600" cy="797814"/>
          </a:xfrm>
          <a:prstGeom prst="roundRect">
            <a:avLst>
              <a:gd name="adj" fmla="val 9169"/>
            </a:avLst>
          </a:prstGeom>
          <a:solidFill>
            <a:srgbClr val="E9F3EC"/>
          </a:solidFill>
          <a:ln w="12700">
            <a:solidFill>
              <a:srgbClr val="E9F3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0080" y="3819906"/>
            <a:ext cx="7863840" cy="7978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6233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 limite are cercetarea?</a:t>
            </a:r>
            <a:endParaRPr lang="en-US" sz="1200" dirty="0"/>
          </a:p>
          <a:p>
            <a:pPr indent="0" marL="0">
              <a:spcAft>
                <a:spcPts val="300"/>
              </a:spcAft>
              <a:buNone/>
            </a:pPr>
            <a:r>
              <a:rPr lang="en-US" sz="1200" dirty="0">
                <a:solidFill>
                  <a:srgbClr val="4A52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Lot mic, de la un singur club, fără retest și fără măsurarea altor factori (creștere, maturizare biologică).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7A8191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6233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Vă mulțumesc pentru atenție!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548640" y="251460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Întrebări?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4617720"/>
            <a:ext cx="7863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7A81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Exemplu fictiv cu date simulate · </a:t>
            </a:r>
            <a:pPr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nevoie de ajutor cu lucrarea ta? </a:t>
            </a:r>
            <a:pPr indent="0" marL="0">
              <a:buNone/>
            </a:pPr>
            <a:r>
              <a:rPr lang="en-US" sz="900" b="1" u="sng" dirty="0">
                <a:solidFill>
                  <a:srgbClr val="9CC3AA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licenta-disertatie-romania.com/contact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Susținere licență – Efectul unui program pliometric asupra detentei verticale la juniori</dc:title>
  <dc:subject>PptxGenJS Presentation</dc:subject>
  <dc:creator>Licenta RO</dc:creator>
  <cp:lastModifiedBy>Licenta RO</cp:lastModifiedBy>
  <cp:revision>1</cp:revision>
  <dcterms:created xsi:type="dcterms:W3CDTF">2026-10-05T20:23:37Z</dcterms:created>
  <dcterms:modified xsi:type="dcterms:W3CDTF">2026-10-05T20:23:37Z</dcterms:modified>
</cp:coreProperties>
</file>